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4"/>
  </p:notesMasterIdLst>
  <p:sldIdLst>
    <p:sldId id="270" r:id="rId2"/>
    <p:sldId id="257" r:id="rId3"/>
    <p:sldId id="258" r:id="rId4"/>
    <p:sldId id="269" r:id="rId5"/>
    <p:sldId id="259" r:id="rId6"/>
    <p:sldId id="261" r:id="rId7"/>
    <p:sldId id="263" r:id="rId8"/>
    <p:sldId id="264" r:id="rId9"/>
    <p:sldId id="266" r:id="rId10"/>
    <p:sldId id="271" r:id="rId11"/>
    <p:sldId id="267" r:id="rId12"/>
    <p:sldId id="268" r:id="rId13"/>
    <p:sldId id="265" r:id="rId14"/>
    <p:sldId id="262" r:id="rId15"/>
    <p:sldId id="272" r:id="rId16"/>
    <p:sldId id="273" r:id="rId17"/>
    <p:sldId id="279" r:id="rId18"/>
    <p:sldId id="275" r:id="rId19"/>
    <p:sldId id="274" r:id="rId20"/>
    <p:sldId id="276" r:id="rId21"/>
    <p:sldId id="277" r:id="rId22"/>
    <p:sldId id="278" r:id="rId23"/>
  </p:sldIdLst>
  <p:sldSz cx="9144000" cy="5143500" type="screen16x9"/>
  <p:notesSz cx="6858000" cy="9144000"/>
  <p:embeddedFontLst>
    <p:embeddedFont>
      <p:font typeface="Cutive" panose="020B0604020202020204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89599" autoAdjust="0"/>
  </p:normalViewPr>
  <p:slideViewPr>
    <p:cSldViewPr snapToGrid="0">
      <p:cViewPr varScale="1">
        <p:scale>
          <a:sx n="87" d="100"/>
          <a:sy n="87" d="100"/>
        </p:scale>
        <p:origin x="89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395" units="cm"/>
          <inkml:channel name="Y" type="integer" max="14847" units="cm"/>
          <inkml:channel name="T" type="integer" max="2.14748E9" units="dev"/>
        </inkml:traceFormat>
        <inkml:channelProperties>
          <inkml:channelProperty channel="X" name="resolution" value="159.99879" units="1/cm"/>
          <inkml:channelProperty channel="Y" name="resolution" value="160.00647" units="1/cm"/>
          <inkml:channelProperty channel="T" name="resolution" value="1" units="1/dev"/>
        </inkml:channelProperties>
      </inkml:inkSource>
      <inkml:timestamp xml:id="ts0" timeString="2020-02-26T13:51:11.5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6558 3477 0,'0'0'0,"0"0"0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0dd04185f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0dd04185f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Ut</a:t>
            </a:r>
            <a:r>
              <a:rPr lang="en-US" dirty="0" smtClean="0"/>
              <a:t> vales?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Valeo</a:t>
            </a:r>
            <a:r>
              <a:rPr lang="en-US" baseline="0" dirty="0" smtClean="0"/>
              <a:t>… bene / </a:t>
            </a:r>
            <a:r>
              <a:rPr lang="en-US" baseline="0" dirty="0" err="1" smtClean="0"/>
              <a:t>optime</a:t>
            </a:r>
            <a:r>
              <a:rPr lang="en-US" baseline="0" dirty="0" smtClean="0"/>
              <a:t> / male / </a:t>
            </a:r>
            <a:r>
              <a:rPr lang="en-US" baseline="0" dirty="0" err="1" smtClean="0"/>
              <a:t>pessime</a:t>
            </a:r>
            <a:r>
              <a:rPr lang="en-US" baseline="0" dirty="0" smtClean="0"/>
              <a:t> / </a:t>
            </a:r>
            <a:r>
              <a:rPr lang="en-US" baseline="0" dirty="0" err="1" smtClean="0"/>
              <a:t>mediocriter</a:t>
            </a:r>
            <a:r>
              <a:rPr lang="en-US" baseline="0" dirty="0" smtClean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 err="1" smtClean="0"/>
              <a:t>Quomodo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habes</a:t>
            </a:r>
            <a:r>
              <a:rPr lang="en-US" baseline="0" dirty="0" smtClean="0"/>
              <a:t>? Me </a:t>
            </a:r>
            <a:r>
              <a:rPr lang="en-US" baseline="0" dirty="0" err="1" smtClean="0"/>
              <a:t>habeo</a:t>
            </a:r>
            <a:r>
              <a:rPr lang="en-US" baseline="0" dirty="0" smtClean="0"/>
              <a:t> bene / male.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2941166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2941166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Qualis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tempestas</a:t>
            </a:r>
            <a:r>
              <a:rPr lang="en-US" baseline="0" dirty="0" smtClean="0"/>
              <a:t> sit </a:t>
            </a:r>
            <a:r>
              <a:rPr lang="en-US" baseline="0" dirty="0" err="1" smtClean="0"/>
              <a:t>cras</a:t>
            </a:r>
            <a:r>
              <a:rPr lang="en-US" baseline="0" dirty="0" smtClean="0"/>
              <a:t>/in Italia?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2941166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2941166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Practice</a:t>
            </a:r>
            <a:r>
              <a:rPr lang="en-US" baseline="0" dirty="0" smtClean="0"/>
              <a:t> commands with action verbs. A good review of adverbs is also very possible.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0589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62521623fc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62521623fc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Potestne</a:t>
            </a:r>
            <a:r>
              <a:rPr lang="en-US" dirty="0" smtClean="0"/>
              <a:t> </a:t>
            </a:r>
            <a:r>
              <a:rPr lang="en-US" dirty="0" err="1" smtClean="0"/>
              <a:t>fieri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(+</a:t>
            </a:r>
            <a:r>
              <a:rPr lang="en-US" baseline="0" dirty="0" smtClean="0"/>
              <a:t> subjunctive present tense, imperfect/perfect/pluperfect tenses)…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62521623fc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62521623fc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62521623fc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62521623fc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5454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62521623fc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62521623fc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538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 smtClean="0"/>
              <a:t>Ask</a:t>
            </a:r>
            <a:r>
              <a:rPr lang="en-US" baseline="0" dirty="0" smtClean="0"/>
              <a:t> a student ahead of time, if you might use their bag to go through. </a:t>
            </a:r>
          </a:p>
          <a:p>
            <a:pPr marL="368300" indent="-228600">
              <a:buAutoNum type="arabicPeriod"/>
            </a:pPr>
            <a:r>
              <a:rPr lang="en-US" baseline="0" dirty="0" smtClean="0"/>
              <a:t>Make it a guessing game. 2. Use adjectives to describe items. 3. Ask students what items are used for.</a:t>
            </a:r>
            <a:endParaRPr lang="en-US" baseline="0" dirty="0"/>
          </a:p>
          <a:p>
            <a:pPr marL="139700" indent="0">
              <a:buNone/>
            </a:pPr>
            <a:r>
              <a:rPr lang="en-US" baseline="0" dirty="0" smtClean="0"/>
              <a:t>Review colors, sizes, etc. Can also ask students: </a:t>
            </a:r>
            <a:r>
              <a:rPr lang="en-US" baseline="0" dirty="0" err="1" smtClean="0"/>
              <a:t>Quis</a:t>
            </a:r>
            <a:r>
              <a:rPr lang="en-US" baseline="0" dirty="0" smtClean="0"/>
              <a:t> ______ in </a:t>
            </a:r>
            <a:r>
              <a:rPr lang="en-US" baseline="0" dirty="0" err="1" smtClean="0"/>
              <a:t>sacco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habet</a:t>
            </a:r>
            <a:r>
              <a:rPr lang="en-US" baseline="0" dirty="0" smtClean="0"/>
              <a:t>?</a:t>
            </a:r>
          </a:p>
          <a:p>
            <a:pPr marL="139700" indent="0">
              <a:buNone/>
            </a:pPr>
            <a:r>
              <a:rPr lang="en-US" baseline="0" dirty="0" smtClean="0"/>
              <a:t>Describe items in a bag (borrowed) and have students guess at which item you are describing.</a:t>
            </a:r>
          </a:p>
        </p:txBody>
      </p:sp>
    </p:spTree>
    <p:extLst>
      <p:ext uri="{BB962C8B-B14F-4D97-AF65-F5344CB8AC3E}">
        <p14:creationId xmlns:p14="http://schemas.microsoft.com/office/powerpoint/2010/main" val="24872190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2941166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2941166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One student</a:t>
            </a:r>
            <a:r>
              <a:rPr lang="en-US" baseline="0" dirty="0" smtClean="0"/>
              <a:t> leaves the room, the class votes a person to be “it”. The student who returns then asks yes/no questions to guess the person who is it. The teacher answers the questions, while those in class who don’t apply sit down. No more than 4-5 questions should be asked, then the student has to choose.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6531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baseline="0" dirty="0" smtClean="0"/>
              <a:t>Make up two true things/one false thing about yourself, your weekend, your day, students, and/or events in the world.</a:t>
            </a:r>
          </a:p>
          <a:p>
            <a:pPr marL="139700" indent="0">
              <a:buNone/>
            </a:pPr>
            <a:r>
              <a:rPr lang="en-US" baseline="0" dirty="0" smtClean="0"/>
              <a:t>Students listen, then quietly debate which is truth and which is a lie.</a:t>
            </a:r>
          </a:p>
        </p:txBody>
      </p:sp>
    </p:spTree>
    <p:extLst>
      <p:ext uri="{BB962C8B-B14F-4D97-AF65-F5344CB8AC3E}">
        <p14:creationId xmlns:p14="http://schemas.microsoft.com/office/powerpoint/2010/main" val="3324794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 smtClean="0"/>
              <a:t>Gather an interesting article from the recent news. Retell the article in simple language. Students</a:t>
            </a:r>
            <a:r>
              <a:rPr lang="en-US" baseline="0" dirty="0" smtClean="0"/>
              <a:t> guess where the news article happened.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133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 smtClean="0"/>
              <a:t>First day: Practice</a:t>
            </a:r>
            <a:r>
              <a:rPr lang="en-US" baseline="0" dirty="0" smtClean="0"/>
              <a:t> password until students are comfortable saying it.</a:t>
            </a:r>
            <a:br>
              <a:rPr lang="en-US" baseline="0" dirty="0" smtClean="0"/>
            </a:br>
            <a:r>
              <a:rPr lang="en-US" baseline="0" dirty="0" smtClean="0"/>
              <a:t>Second day: Discuss when it would be used in context.</a:t>
            </a:r>
            <a:br>
              <a:rPr lang="en-US" baseline="0" dirty="0" smtClean="0"/>
            </a:br>
            <a:r>
              <a:rPr lang="en-US" baseline="0" dirty="0" smtClean="0"/>
              <a:t>Third day: Introduce either question or response (from teacher to solicit or respond to saying).</a:t>
            </a:r>
            <a:br>
              <a:rPr lang="en-US" baseline="0" dirty="0" smtClean="0"/>
            </a:br>
            <a:r>
              <a:rPr lang="en-US" baseline="0" dirty="0" smtClean="0"/>
              <a:t>Fourth day: Grammar discussion.</a:t>
            </a:r>
            <a:br>
              <a:rPr lang="en-US" baseline="0" dirty="0" smtClean="0"/>
            </a:br>
            <a:r>
              <a:rPr lang="en-US" baseline="0" dirty="0" smtClean="0"/>
              <a:t>Fifth day: Grammar discussion.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5829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38c8b3f20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38c8b3f20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Primo</a:t>
            </a:r>
            <a:r>
              <a:rPr lang="en-US" baseline="0" dirty="0" smtClean="0"/>
              <a:t> – at first; tum/</a:t>
            </a:r>
            <a:r>
              <a:rPr lang="en-US" baseline="0" dirty="0" err="1" smtClean="0"/>
              <a:t>tunc</a:t>
            </a:r>
            <a:r>
              <a:rPr lang="en-US" baseline="0" dirty="0" smtClean="0"/>
              <a:t> – then; tandem – finally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Students stand in a circle. Teacher starts counting in Latin. Students continue counting around the circle. Students may say one number, two numbers, or three numbers; students cannot say more than three consecutive numbers. Students must say consecutive numbers 1-10. Any student that says 10 is out and must sit down.</a:t>
            </a:r>
          </a:p>
        </p:txBody>
      </p:sp>
    </p:spTree>
    <p:extLst>
      <p:ext uri="{BB962C8B-B14F-4D97-AF65-F5344CB8AC3E}">
        <p14:creationId xmlns:p14="http://schemas.microsoft.com/office/powerpoint/2010/main" val="3340646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Students work in groups and use their bodies to spell out the meanings of vocabulary words. Can work both ways: give English, spell Latin or give Latin and spell English.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9083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Students move randomly around the classroom. The teacher calls out a number in Latin. Students must rush to form a group of students with the number said. Students left out of a group, are out.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03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Best done in Latin, preferably after teaching students the names of the</a:t>
            </a:r>
            <a:r>
              <a:rPr lang="en-US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colors. To students, “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Tangite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res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rubra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.” Students race each</a:t>
            </a:r>
          </a:p>
          <a:p>
            <a:pPr marL="139700" indent="0"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other to touch something red in the classroom. The last student to find and touch</a:t>
            </a:r>
            <a:r>
              <a:rPr lang="en-US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something red is out. Out students can help the teacher referee the rest of the class.</a:t>
            </a:r>
            <a:r>
              <a:rPr lang="en-US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Change up colors each time.</a:t>
            </a:r>
          </a:p>
        </p:txBody>
      </p:sp>
    </p:spTree>
    <p:extLst>
      <p:ext uri="{BB962C8B-B14F-4D97-AF65-F5344CB8AC3E}">
        <p14:creationId xmlns:p14="http://schemas.microsoft.com/office/powerpoint/2010/main" val="22029454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My students love this one! Just like in a stadium. Students stand up one at a time, with their hands in the air, to create a wave-like motion around the classroom. Sometimes, we add in sound effects.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1850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 smtClean="0"/>
              <a:t>Students jump back and forth over the pencil</a:t>
            </a:r>
            <a:r>
              <a:rPr lang="en-US" baseline="0" dirty="0" smtClean="0"/>
              <a:t> on the floor as instructed by the teacher.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506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enorachase.com/2019/09/21/new-year-new-routine/" TargetMode="Externa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jp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11" Type="http://schemas.openxmlformats.org/officeDocument/2006/relationships/image" Target="../media/image43.emf"/><Relationship Id="rId5" Type="http://schemas.openxmlformats.org/officeDocument/2006/relationships/image" Target="../media/image32.png"/><Relationship Id="rId10" Type="http://schemas.openxmlformats.org/officeDocument/2006/relationships/customXml" Target="../ink/ink1.xml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jp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g"/><Relationship Id="rId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g10qGJ2zCg" TargetMode="External"/><Relationship Id="rId5" Type="http://schemas.openxmlformats.org/officeDocument/2006/relationships/image" Target="../media/image78.jpeg"/><Relationship Id="rId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dirty="0" smtClean="0">
                <a:latin typeface="Cutive" panose="020B0604020202020204" charset="0"/>
              </a:rPr>
              <a:t>A Special Thank You!</a:t>
            </a:r>
            <a:endParaRPr lang="en-US" sz="8000" dirty="0">
              <a:latin typeface="Cutive" panose="020B060402020202020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1600" dirty="0">
                <a:latin typeface="Cutive" panose="020B0604020202020204" charset="0"/>
              </a:rPr>
              <a:t>o</a:t>
            </a:r>
            <a:r>
              <a:rPr lang="en-US" sz="1600" dirty="0" smtClean="0">
                <a:latin typeface="Cutive" panose="020B0604020202020204" charset="0"/>
              </a:rPr>
              <a:t>riginal slides by Senora </a:t>
            </a:r>
            <a:r>
              <a:rPr lang="en-US" sz="1600" dirty="0" err="1" smtClean="0">
                <a:latin typeface="Cutive" panose="020B0604020202020204" charset="0"/>
              </a:rPr>
              <a:t>AnneMarie</a:t>
            </a:r>
            <a:r>
              <a:rPr lang="en-US" sz="1600" dirty="0" smtClean="0">
                <a:latin typeface="Cutive" panose="020B0604020202020204" charset="0"/>
              </a:rPr>
              <a:t> Chase</a:t>
            </a:r>
          </a:p>
          <a:p>
            <a:pPr marL="114300" indent="0">
              <a:buNone/>
            </a:pPr>
            <a:r>
              <a:rPr lang="en-US" sz="1600" dirty="0">
                <a:latin typeface="Cutive" panose="020B0604020202020204" charset="0"/>
              </a:rPr>
              <a:t>y</a:t>
            </a:r>
            <a:r>
              <a:rPr lang="en-US" sz="1600" dirty="0" smtClean="0">
                <a:latin typeface="Cutive" panose="020B0604020202020204" charset="0"/>
              </a:rPr>
              <a:t>ou can find the original in Spanish here: </a:t>
            </a:r>
            <a:r>
              <a:rPr lang="en-US" sz="1600" dirty="0">
                <a:latin typeface="Cutive" panose="020B0604020202020204" charset="0"/>
                <a:hlinkClick r:id="rId2"/>
              </a:rPr>
              <a:t>https://senorachase.com/2019/09/21/new-year-new-routine/</a:t>
            </a:r>
            <a:endParaRPr lang="en-US" sz="1600" dirty="0" smtClean="0">
              <a:latin typeface="Cutive" panose="020B0604020202020204" charset="0"/>
            </a:endParaRPr>
          </a:p>
          <a:p>
            <a:pPr marL="114300" indent="0">
              <a:buNone/>
            </a:pPr>
            <a:endParaRPr lang="en-US" sz="1600" dirty="0" smtClean="0">
              <a:latin typeface="Cutive" panose="020B0604020202020204" charset="0"/>
            </a:endParaRPr>
          </a:p>
          <a:p>
            <a:pPr marL="114300" indent="0">
              <a:buNone/>
            </a:pPr>
            <a:r>
              <a:rPr lang="en-US" sz="1600" dirty="0" smtClean="0">
                <a:latin typeface="Cutive" panose="020B0604020202020204" charset="0"/>
              </a:rPr>
              <a:t>adapted and edited by Laura Berg</a:t>
            </a:r>
            <a:endParaRPr lang="en-US" sz="1600" dirty="0">
              <a:latin typeface="Cutiv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68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4737675" y="4652750"/>
            <a:ext cx="5436000" cy="6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" name="Google Shape;72;p16" descr="Cool, Icons, Matt, Smiley,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4189" y="66313"/>
            <a:ext cx="1214149" cy="1181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 descr="Ope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4632" y="1904207"/>
            <a:ext cx="1214150" cy="121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 descr="This image rendered as PNG in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3088" y="2668150"/>
            <a:ext cx="1566975" cy="156697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2099800" y="3969470"/>
            <a:ext cx="4916975" cy="1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¿Quis est? </a:t>
            </a:r>
            <a:r>
              <a:rPr lang="en" sz="3000" dirty="0" smtClean="0">
                <a:latin typeface="Cutive"/>
                <a:ea typeface="Cutive"/>
                <a:cs typeface="Cutive"/>
                <a:sym typeface="Cutive"/>
              </a:rPr>
              <a:t>Who </a:t>
            </a:r>
            <a:r>
              <a:rPr lang="en" sz="3000" dirty="0">
                <a:latin typeface="Cutive"/>
                <a:ea typeface="Cutive"/>
                <a:cs typeface="Cutive"/>
                <a:sym typeface="Cutive"/>
              </a:rPr>
              <a:t>is...?</a:t>
            </a:r>
            <a:endParaRPr sz="3000" dirty="0"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(Ego) sum </a:t>
            </a:r>
            <a:r>
              <a:rPr lang="en" sz="2000" dirty="0" smtClean="0">
                <a:latin typeface="Cutive"/>
                <a:ea typeface="Cutive"/>
                <a:cs typeface="Cutive"/>
                <a:sym typeface="Cutive"/>
              </a:rPr>
              <a:t>- </a:t>
            </a:r>
            <a:r>
              <a:rPr lang="en" sz="2000" dirty="0">
                <a:latin typeface="Cutive"/>
                <a:ea typeface="Cutive"/>
                <a:cs typeface="Cutive"/>
                <a:sym typeface="Cutive"/>
              </a:rPr>
              <a:t>I am</a:t>
            </a:r>
            <a:endParaRPr sz="20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5101108" y="3118357"/>
            <a:ext cx="2201388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t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aedio affectus / affecta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7162213" y="4105843"/>
            <a:ext cx="24228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a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nxius 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anxia</a:t>
            </a:r>
            <a:endParaRPr lang="en" sz="1800" dirty="0" smtClean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798" y="0"/>
            <a:ext cx="1214150" cy="12141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227577" y="1179434"/>
            <a:ext cx="23826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a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eger / aegra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7001725" y="1597909"/>
            <a:ext cx="23826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confus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us /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confusa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4960825" y="1187400"/>
            <a:ext cx="20409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l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aetus / laeta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83" name="Google Shape;83;p16" descr="Sad, Face, Eyes, Eyebrows, ...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20398" y="89675"/>
            <a:ext cx="1114151" cy="1134628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/>
        </p:nvSpPr>
        <p:spPr>
          <a:xfrm>
            <a:off x="3126607" y="1187400"/>
            <a:ext cx="20409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tristis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85" name="Google Shape;85;p16" descr="DescriptionGnome-face-tired. ...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3832" y="3417643"/>
            <a:ext cx="1114150" cy="11141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90457" y="4533908"/>
            <a:ext cx="20409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f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essus / fessa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46673" y="1853725"/>
            <a:ext cx="1403200" cy="14032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/>
          <p:nvPr/>
        </p:nvSpPr>
        <p:spPr>
          <a:xfrm>
            <a:off x="2772376" y="3284825"/>
            <a:ext cx="22035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optime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89" name="Google Shape;89;p16"/>
          <p:cNvPicPr preferRelativeResize="0"/>
          <p:nvPr/>
        </p:nvPicPr>
        <p:blipFill rotWithShape="1">
          <a:blip r:embed="rId10">
            <a:alphaModFix/>
          </a:blip>
          <a:srcRect t="19690" r="6489" b="5526"/>
          <a:stretch/>
        </p:blipFill>
        <p:spPr>
          <a:xfrm>
            <a:off x="509800" y="1706075"/>
            <a:ext cx="1588221" cy="12701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/>
        </p:nvSpPr>
        <p:spPr>
          <a:xfrm>
            <a:off x="391770" y="2898004"/>
            <a:ext cx="3000000" cy="4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i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ratus / irata</a:t>
            </a:r>
            <a:endParaRPr sz="1800"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4" name="Picture 3" descr="Smiley 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213" y="195667"/>
            <a:ext cx="1733365" cy="1430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>
                <a:latin typeface="Cutive"/>
                <a:ea typeface="Cutive"/>
                <a:cs typeface="Cutive"/>
                <a:sym typeface="Cutive"/>
              </a:rPr>
              <a:t>Qualis tempestas est?</a:t>
            </a:r>
            <a:endParaRPr sz="36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949575"/>
            <a:ext cx="2163267" cy="204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2913" y="3192963"/>
            <a:ext cx="1745425" cy="15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7400" y="3122625"/>
            <a:ext cx="2626600" cy="1652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846" y="99721"/>
            <a:ext cx="1554750" cy="15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48673" y="99723"/>
            <a:ext cx="1879800" cy="18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70188" y="262253"/>
            <a:ext cx="1467247" cy="155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/>
        </p:nvSpPr>
        <p:spPr>
          <a:xfrm>
            <a:off x="739075" y="1568025"/>
            <a:ext cx="16278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utive"/>
                <a:ea typeface="Cutive"/>
                <a:cs typeface="Cutive"/>
                <a:sym typeface="Cutive"/>
              </a:rPr>
              <a:t>c</a:t>
            </a:r>
            <a:r>
              <a:rPr lang="en" dirty="0" smtClean="0">
                <a:latin typeface="Cutive"/>
                <a:ea typeface="Cutive"/>
                <a:cs typeface="Cutive"/>
                <a:sym typeface="Cutive"/>
              </a:rPr>
              <a:t>alida est</a:t>
            </a:r>
            <a:endParaRPr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 rot="633">
            <a:off x="2979317" y="501349"/>
            <a:ext cx="16281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utive"/>
                <a:ea typeface="Cutive"/>
                <a:cs typeface="Cutive"/>
                <a:sym typeface="Cutive"/>
              </a:rPr>
              <a:t>p</a:t>
            </a:r>
            <a:r>
              <a:rPr lang="en" dirty="0" smtClean="0">
                <a:latin typeface="Cutive"/>
                <a:ea typeface="Cutive"/>
                <a:cs typeface="Cutive"/>
                <a:sym typeface="Cutive"/>
              </a:rPr>
              <a:t>luit</a:t>
            </a:r>
            <a:endParaRPr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4572292" y="1501703"/>
            <a:ext cx="16278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latin typeface="Cutive"/>
                <a:ea typeface="Cutive"/>
                <a:cs typeface="Cutive"/>
                <a:sym typeface="Cutive"/>
              </a:rPr>
              <a:t>n</a:t>
            </a:r>
            <a:r>
              <a:rPr lang="en-US" dirty="0" err="1" smtClean="0">
                <a:latin typeface="Cutive"/>
                <a:ea typeface="Cutive"/>
                <a:cs typeface="Cutive"/>
                <a:sym typeface="Cutive"/>
              </a:rPr>
              <a:t>ingit</a:t>
            </a:r>
            <a:endParaRPr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05" name="Google Shape;105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49323" y="262248"/>
            <a:ext cx="2231725" cy="148511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 txBox="1"/>
          <p:nvPr/>
        </p:nvSpPr>
        <p:spPr>
          <a:xfrm>
            <a:off x="7408599" y="819590"/>
            <a:ext cx="1349686" cy="303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nubila</a:t>
            </a:r>
            <a:r>
              <a:rPr lang="en-US" dirty="0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est</a:t>
            </a:r>
            <a:endParaRPr dirty="0" smtClean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r>
              <a:rPr lang="en-US" dirty="0" smtClean="0">
                <a:latin typeface="Cutive" panose="020B0604020202020204" charset="0"/>
              </a:rPr>
              <a:t>     </a:t>
            </a:r>
          </a:p>
          <a:p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lvl="0"/>
            <a:r>
              <a:rPr lang="en-US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ventosa</a:t>
            </a:r>
            <a:r>
              <a:rPr lang="en-US" dirty="0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est</a:t>
            </a: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739075" y="4068225"/>
            <a:ext cx="3000000" cy="6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</a:t>
            </a:r>
            <a:r>
              <a:rPr lang="en" dirty="0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ol lucet</a:t>
            </a:r>
            <a:endParaRPr dirty="0"/>
          </a:p>
        </p:txBody>
      </p:sp>
      <p:sp>
        <p:nvSpPr>
          <p:cNvPr id="108" name="Google Shape;108;p17"/>
          <p:cNvSpPr txBox="1"/>
          <p:nvPr/>
        </p:nvSpPr>
        <p:spPr>
          <a:xfrm>
            <a:off x="2790250" y="46119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utive"/>
                <a:sym typeface="Cutive"/>
              </a:rPr>
              <a:t>f</a:t>
            </a:r>
            <a:r>
              <a:rPr lang="en" dirty="0" smtClean="0">
                <a:solidFill>
                  <a:schemeClr val="dk1"/>
                </a:solidFill>
                <a:latin typeface="Cutive"/>
                <a:sym typeface="Cutive"/>
              </a:rPr>
              <a:t>rigida est</a:t>
            </a:r>
            <a:endParaRPr dirty="0"/>
          </a:p>
        </p:txBody>
      </p:sp>
      <p:pic>
        <p:nvPicPr>
          <p:cNvPr id="109" name="Google Shape;109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94163" y="2841638"/>
            <a:ext cx="2019300" cy="22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 txBox="1"/>
          <p:nvPr/>
        </p:nvSpPr>
        <p:spPr>
          <a:xfrm>
            <a:off x="5306107" y="3011563"/>
            <a:ext cx="1846750" cy="48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tepida</a:t>
            </a:r>
            <a:endParaRPr lang="en-US" dirty="0" smtClean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>
                <a:solidFill>
                  <a:schemeClr val="dk1"/>
                </a:solidFill>
                <a:latin typeface="Cutive"/>
                <a:sym typeface="Cutive"/>
              </a:rPr>
              <a:t>est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4121" y="2078640"/>
            <a:ext cx="1348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Cutive" panose="020B0604020202020204" charset="0"/>
              </a:rPr>
              <a:t>leviter</a:t>
            </a:r>
            <a:endParaRPr lang="en-US" dirty="0" smtClean="0">
              <a:latin typeface="Cutive" panose="020B0604020202020204" charset="0"/>
            </a:endParaRPr>
          </a:p>
          <a:p>
            <a:pPr algn="r"/>
            <a:r>
              <a:rPr lang="en-US" dirty="0" smtClean="0">
                <a:solidFill>
                  <a:srgbClr val="C00000"/>
                </a:solidFill>
                <a:latin typeface="Cutive" panose="020B0604020202020204" charset="0"/>
              </a:rPr>
              <a:t>lightly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01804" y="2072809"/>
            <a:ext cx="133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utive" panose="020B0604020202020204" charset="0"/>
              </a:rPr>
              <a:t>g</a:t>
            </a:r>
            <a:r>
              <a:rPr lang="en-US" dirty="0" err="1" smtClean="0">
                <a:latin typeface="Cutive" panose="020B0604020202020204" charset="0"/>
              </a:rPr>
              <a:t>raviter</a:t>
            </a:r>
            <a:endParaRPr lang="en-US" dirty="0" smtClean="0">
              <a:latin typeface="Cutive" panose="020B0604020202020204" charset="0"/>
            </a:endParaRPr>
          </a:p>
          <a:p>
            <a:pPr algn="r"/>
            <a:r>
              <a:rPr lang="en-US" dirty="0" smtClean="0">
                <a:solidFill>
                  <a:srgbClr val="C00000"/>
                </a:solidFill>
                <a:latin typeface="Cutive" panose="020B0604020202020204" charset="0"/>
              </a:rPr>
              <a:t>heavily</a:t>
            </a:r>
            <a:endParaRPr lang="en-US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ctrTitle"/>
          </p:nvPr>
        </p:nvSpPr>
        <p:spPr>
          <a:xfrm>
            <a:off x="311709" y="161023"/>
            <a:ext cx="8520600" cy="9138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>
                <a:latin typeface="Cutive"/>
                <a:ea typeface="Cutive"/>
                <a:cs typeface="Cutive"/>
                <a:sym typeface="Cutive"/>
              </a:rPr>
              <a:t>Total Physical Response (TPR)</a:t>
            </a:r>
            <a:endParaRPr sz="36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2437039" y="3986690"/>
            <a:ext cx="1893956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utive"/>
                <a:ea typeface="Cutive"/>
                <a:cs typeface="Cutive"/>
                <a:sym typeface="Cutive"/>
              </a:rPr>
              <a:t>a</a:t>
            </a:r>
            <a:r>
              <a:rPr lang="en-US" sz="1600" dirty="0" smtClean="0">
                <a:latin typeface="Cutive"/>
                <a:ea typeface="Cutive"/>
                <a:cs typeface="Cutive"/>
                <a:sym typeface="Cutive"/>
              </a:rPr>
              <a:t>d </a:t>
            </a:r>
            <a:r>
              <a:rPr lang="en-US" sz="1600" dirty="0" err="1" smtClean="0">
                <a:latin typeface="Cutive"/>
                <a:ea typeface="Cutive"/>
                <a:cs typeface="Cutive"/>
                <a:sym typeface="Cutive"/>
              </a:rPr>
              <a:t>fenestram</a:t>
            </a:r>
            <a:endParaRPr sz="16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 rot="633">
            <a:off x="2437069" y="1186207"/>
            <a:ext cx="2134911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latin typeface="Cutive"/>
                <a:ea typeface="Cutive"/>
                <a:cs typeface="Cutive"/>
                <a:sym typeface="Cutive"/>
              </a:rPr>
              <a:t>ad </a:t>
            </a:r>
            <a:r>
              <a:rPr lang="en-US" sz="1600" dirty="0" err="1" smtClean="0">
                <a:latin typeface="Cutive"/>
                <a:ea typeface="Cutive"/>
                <a:cs typeface="Cutive"/>
                <a:sym typeface="Cutive"/>
              </a:rPr>
              <a:t>sellam</a:t>
            </a:r>
            <a:r>
              <a:rPr lang="en-US" sz="1600" dirty="0" smtClean="0"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n-US" sz="1600" dirty="0" err="1" smtClean="0">
                <a:latin typeface="Cutive"/>
                <a:ea typeface="Cutive"/>
                <a:cs typeface="Cutive"/>
                <a:sym typeface="Cutive"/>
              </a:rPr>
              <a:t>tuam</a:t>
            </a:r>
            <a:endParaRPr sz="16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2437039" y="2588488"/>
            <a:ext cx="16278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utive"/>
                <a:ea typeface="Cutive"/>
                <a:cs typeface="Cutive"/>
                <a:sym typeface="Cutive"/>
              </a:rPr>
              <a:t>a</a:t>
            </a:r>
            <a:r>
              <a:rPr lang="en-US" sz="1600" dirty="0" smtClean="0">
                <a:latin typeface="Cutive"/>
                <a:ea typeface="Cutive"/>
                <a:cs typeface="Cutive"/>
                <a:sym typeface="Cutive"/>
              </a:rPr>
              <a:t>d </a:t>
            </a:r>
            <a:r>
              <a:rPr lang="en-US" sz="1600" dirty="0" err="1" smtClean="0">
                <a:latin typeface="Cutive"/>
                <a:ea typeface="Cutive"/>
                <a:cs typeface="Cutive"/>
                <a:sym typeface="Cutive"/>
              </a:rPr>
              <a:t>ianuam</a:t>
            </a:r>
            <a:endParaRPr sz="16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311709" y="2588488"/>
            <a:ext cx="946506" cy="41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illuc</a:t>
            </a:r>
            <a:endParaRPr sz="1600" dirty="0"/>
          </a:p>
        </p:txBody>
      </p:sp>
      <p:sp>
        <p:nvSpPr>
          <p:cNvPr id="108" name="Google Shape;108;p17"/>
          <p:cNvSpPr txBox="1"/>
          <p:nvPr/>
        </p:nvSpPr>
        <p:spPr>
          <a:xfrm>
            <a:off x="220913" y="3986690"/>
            <a:ext cx="1500000" cy="400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 smtClean="0">
                <a:latin typeface="Cutive" panose="020B0604020202020204" charset="0"/>
              </a:rPr>
              <a:t>manum</a:t>
            </a:r>
            <a:endParaRPr sz="1600" dirty="0">
              <a:latin typeface="Cutive" panose="020B060402020202020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709" y="1266896"/>
            <a:ext cx="13488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utive" panose="020B0604020202020204" charset="0"/>
              </a:rPr>
              <a:t>huc</a:t>
            </a:r>
            <a:endParaRPr lang="en-US" sz="1600" dirty="0" smtClean="0">
              <a:latin typeface="Cutive" panose="020B060402020202020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79614" y="1163150"/>
            <a:ext cx="1740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utive" panose="020B0604020202020204" charset="0"/>
              </a:rPr>
              <a:t>tarde</a:t>
            </a:r>
            <a:endParaRPr lang="en-US" sz="1600" dirty="0">
              <a:latin typeface="Cutive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74279" y="2493020"/>
            <a:ext cx="2324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utive" panose="020B0604020202020204" charset="0"/>
              </a:rPr>
              <a:t>c</a:t>
            </a:r>
            <a:r>
              <a:rPr lang="en-US" sz="1600" dirty="0" err="1" smtClean="0">
                <a:latin typeface="Cutive" panose="020B0604020202020204" charset="0"/>
              </a:rPr>
              <a:t>elere</a:t>
            </a:r>
            <a:r>
              <a:rPr lang="en-US" sz="1600" dirty="0" smtClean="0">
                <a:latin typeface="Cutive" panose="020B0604020202020204" charset="0"/>
              </a:rPr>
              <a:t> / </a:t>
            </a:r>
            <a:r>
              <a:rPr lang="en-US" sz="1600" dirty="0" err="1" smtClean="0">
                <a:latin typeface="Cutive" panose="020B0604020202020204" charset="0"/>
              </a:rPr>
              <a:t>celeriter</a:t>
            </a:r>
            <a:endParaRPr lang="en-US" sz="1600" dirty="0">
              <a:latin typeface="Cutive" panose="020B060402020202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84857" y="3878492"/>
            <a:ext cx="1630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utive" panose="020B0604020202020204" charset="0"/>
              </a:rPr>
              <a:t>tacite</a:t>
            </a:r>
            <a:endParaRPr lang="en-US" sz="1600" dirty="0">
              <a:latin typeface="Cutive" panose="020B060402020202020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89099" y="3719517"/>
            <a:ext cx="1575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utive" panose="020B0604020202020204" charset="0"/>
              </a:rPr>
              <a:t>valde</a:t>
            </a:r>
            <a:endParaRPr lang="en-US" sz="1600" dirty="0">
              <a:latin typeface="Cutive" panose="020B0604020202020204" charset="0"/>
            </a:endParaRPr>
          </a:p>
        </p:txBody>
      </p:sp>
      <p:pic>
        <p:nvPicPr>
          <p:cNvPr id="8" name="Picture 7" descr="File:Hand pointing down (contour).svg - Wikimedia Common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53" y="1605450"/>
            <a:ext cx="903966" cy="841510"/>
          </a:xfrm>
          <a:prstGeom prst="rect">
            <a:avLst/>
          </a:prstGeom>
        </p:spPr>
      </p:pic>
      <p:pic>
        <p:nvPicPr>
          <p:cNvPr id="9" name="Picture 8" descr="Pointing, over there! | Man in suit points at something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9" y="2454715"/>
            <a:ext cx="1140648" cy="1380930"/>
          </a:xfrm>
          <a:prstGeom prst="rect">
            <a:avLst/>
          </a:prstGeom>
        </p:spPr>
      </p:pic>
      <p:pic>
        <p:nvPicPr>
          <p:cNvPr id="10" name="Picture 9" descr="File:5fingers icoline.svg - Wikimedia Common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739" y="4130306"/>
            <a:ext cx="710347" cy="815975"/>
          </a:xfrm>
          <a:prstGeom prst="rect">
            <a:avLst/>
          </a:prstGeom>
        </p:spPr>
      </p:pic>
      <p:pic>
        <p:nvPicPr>
          <p:cNvPr id="11" name="Picture 10" descr="Open door 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73" y="2377382"/>
            <a:ext cx="1579235" cy="1579235"/>
          </a:xfrm>
          <a:prstGeom prst="rect">
            <a:avLst/>
          </a:prstGeom>
        </p:spPr>
      </p:pic>
      <p:pic>
        <p:nvPicPr>
          <p:cNvPr id="12" name="Picture 11" descr="Vector gratis: Escritorio, La Escuela, Silla - Imagen ...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945" y="1282763"/>
            <a:ext cx="994912" cy="1097834"/>
          </a:xfrm>
          <a:prstGeom prst="rect">
            <a:avLst/>
          </a:prstGeom>
        </p:spPr>
      </p:pic>
      <p:pic>
        <p:nvPicPr>
          <p:cNvPr id="13" name="Picture 12" descr="Free vector graphic: Window, Curtains, Inside, Home - Free ...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202" y="4058071"/>
            <a:ext cx="1018500" cy="906453"/>
          </a:xfrm>
          <a:prstGeom prst="rect">
            <a:avLst/>
          </a:prstGeom>
        </p:spPr>
      </p:pic>
      <p:pic>
        <p:nvPicPr>
          <p:cNvPr id="14" name="Picture 13" descr="Move Snail Long · Free vector graphic on Pixabay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339" y="1266896"/>
            <a:ext cx="1850834" cy="925417"/>
          </a:xfrm>
          <a:prstGeom prst="rect">
            <a:avLst/>
          </a:prstGeom>
        </p:spPr>
      </p:pic>
      <p:pic>
        <p:nvPicPr>
          <p:cNvPr id="15" name="Picture 14" descr="File:Running icon - Noun Project 17825.svg - Wikimedia Common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744" y="2685059"/>
            <a:ext cx="1301631" cy="1301631"/>
          </a:xfrm>
          <a:prstGeom prst="rect">
            <a:avLst/>
          </a:prstGeom>
        </p:spPr>
      </p:pic>
      <p:pic>
        <p:nvPicPr>
          <p:cNvPr id="17" name="Picture 16" descr="Fun Fridays - Let Me Speak! - Florida Association News Blo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997" y="4131610"/>
            <a:ext cx="1189619" cy="832914"/>
          </a:xfrm>
          <a:prstGeom prst="rect">
            <a:avLst/>
          </a:prstGeom>
        </p:spPr>
      </p:pic>
      <p:pic>
        <p:nvPicPr>
          <p:cNvPr id="18" name="Picture 17" descr="LNC Y'all - The Pub - Shroomery Message Board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318" y="4012552"/>
            <a:ext cx="810852" cy="99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7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ctrTitle"/>
          </p:nvPr>
        </p:nvSpPr>
        <p:spPr>
          <a:xfrm>
            <a:off x="398788" y="0"/>
            <a:ext cx="9048600" cy="40270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smtClean="0">
                <a:latin typeface="Cutive"/>
                <a:ea typeface="Cutive"/>
                <a:cs typeface="Cutive"/>
                <a:sym typeface="Cutive"/>
              </a:rPr>
              <a:t>Quid hodie est?</a:t>
            </a:r>
            <a:endParaRPr sz="4800" dirty="0"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latin typeface="Cutive"/>
                <a:ea typeface="Cutive"/>
                <a:cs typeface="Cutive"/>
                <a:sym typeface="Cutive"/>
              </a:rPr>
              <a:t>h</a:t>
            </a:r>
            <a:r>
              <a:rPr lang="en-US" sz="3600" dirty="0" err="1" smtClean="0">
                <a:latin typeface="Cutive"/>
                <a:ea typeface="Cutive"/>
                <a:cs typeface="Cutive"/>
                <a:sym typeface="Cutive"/>
              </a:rPr>
              <a:t>odie</a:t>
            </a:r>
            <a:r>
              <a:rPr lang="en-US" sz="3600" dirty="0" smtClean="0">
                <a:latin typeface="Cutive"/>
                <a:ea typeface="Cutive"/>
                <a:cs typeface="Cutive"/>
                <a:sym typeface="Cutive"/>
              </a:rPr>
              <a:t> est...</a:t>
            </a:r>
            <a:endParaRPr sz="3600" dirty="0"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latin typeface="Cutive"/>
                <a:ea typeface="Cutive"/>
                <a:cs typeface="Cutive"/>
                <a:sym typeface="Cutive"/>
              </a:rPr>
              <a:t>           </a:t>
            </a:r>
            <a:r>
              <a:rPr lang="en" sz="1800" dirty="0">
                <a:latin typeface="Cutive"/>
                <a:ea typeface="Cutive"/>
                <a:cs typeface="Cutive"/>
                <a:sym typeface="Cutive"/>
              </a:rPr>
              <a:t/>
            </a:r>
            <a:br>
              <a:rPr lang="en" sz="1800" dirty="0">
                <a:latin typeface="Cutive"/>
                <a:ea typeface="Cutive"/>
                <a:cs typeface="Cutive"/>
                <a:sym typeface="Cutive"/>
              </a:rPr>
            </a:br>
            <a:r>
              <a:rPr lang="en" sz="4800" dirty="0" smtClean="0">
                <a:latin typeface="Cutive"/>
                <a:ea typeface="Cutive"/>
                <a:cs typeface="Cutive"/>
                <a:sym typeface="Cutive"/>
              </a:rPr>
              <a:t>Quis abest?</a:t>
            </a:r>
            <a:br>
              <a:rPr lang="en" sz="4800" dirty="0" smtClean="0">
                <a:latin typeface="Cutive"/>
                <a:ea typeface="Cutive"/>
                <a:cs typeface="Cutive"/>
                <a:sym typeface="Cutive"/>
              </a:rPr>
            </a:br>
            <a:r>
              <a:rPr lang="en-US" sz="3600" dirty="0">
                <a:latin typeface="Cutive"/>
                <a:ea typeface="Cutive"/>
                <a:cs typeface="Cutive"/>
                <a:sym typeface="Cutive"/>
              </a:rPr>
              <a:t>a</a:t>
            </a:r>
            <a:r>
              <a:rPr lang="en" sz="3600" dirty="0" smtClean="0">
                <a:latin typeface="Cutive"/>
                <a:ea typeface="Cutive"/>
                <a:cs typeface="Cutive"/>
                <a:sym typeface="Cutive"/>
              </a:rPr>
              <a:t>destne...?</a:t>
            </a:r>
            <a:endParaRPr sz="48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8879" y="3508557"/>
            <a:ext cx="1373450" cy="133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Needs A Ribbon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17" y="429439"/>
            <a:ext cx="1757428" cy="13823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23088" y="2196663"/>
            <a:ext cx="40844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Cutive" panose="020B0604020202020204" charset="0"/>
              </a:rPr>
              <a:t>Ubi</a:t>
            </a:r>
            <a:r>
              <a:rPr lang="en-US" sz="2400" dirty="0" smtClean="0">
                <a:latin typeface="Cutive" panose="020B0604020202020204" charset="0"/>
              </a:rPr>
              <a:t> </a:t>
            </a:r>
            <a:r>
              <a:rPr lang="en-US" sz="2400" dirty="0" err="1" smtClean="0">
                <a:latin typeface="Cutive" panose="020B0604020202020204" charset="0"/>
              </a:rPr>
              <a:t>est</a:t>
            </a:r>
            <a:r>
              <a:rPr lang="en-US" sz="2400" dirty="0" smtClean="0">
                <a:latin typeface="Cutive" panose="020B0604020202020204" charset="0"/>
              </a:rPr>
              <a:t>?</a:t>
            </a:r>
          </a:p>
          <a:p>
            <a:pPr algn="r"/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Where is...?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2400" dirty="0" smtClean="0">
              <a:latin typeface="Cutive" panose="020B0604020202020204" charset="0"/>
            </a:endParaRPr>
          </a:p>
          <a:p>
            <a:r>
              <a:rPr lang="en-US" sz="2400" dirty="0" err="1" smtClean="0">
                <a:latin typeface="Cutive" panose="020B0604020202020204" charset="0"/>
              </a:rPr>
              <a:t>Potestne</a:t>
            </a:r>
            <a:r>
              <a:rPr lang="en-US" sz="2400" dirty="0" smtClean="0">
                <a:latin typeface="Cutive" panose="020B0604020202020204" charset="0"/>
              </a:rPr>
              <a:t> </a:t>
            </a:r>
            <a:r>
              <a:rPr lang="en-US" sz="2400" dirty="0" err="1" smtClean="0">
                <a:latin typeface="Cutive" panose="020B0604020202020204" charset="0"/>
              </a:rPr>
              <a:t>fieri</a:t>
            </a:r>
            <a:r>
              <a:rPr lang="en-US" sz="2400" dirty="0" smtClean="0">
                <a:latin typeface="Cutive" panose="020B0604020202020204" charset="0"/>
              </a:rPr>
              <a:t>?</a:t>
            </a:r>
          </a:p>
          <a:p>
            <a:pPr algn="r"/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Is it possible (that)...?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2400" dirty="0" smtClean="0">
              <a:latin typeface="Cutive" panose="020B0604020202020204" charset="0"/>
            </a:endParaRPr>
          </a:p>
          <a:p>
            <a:r>
              <a:rPr lang="en-US" sz="2400" dirty="0" err="1" smtClean="0">
                <a:latin typeface="Cutive" panose="020B0604020202020204" charset="0"/>
              </a:rPr>
              <a:t>Sitne</a:t>
            </a:r>
            <a:r>
              <a:rPr lang="en-US" sz="2400" dirty="0" smtClean="0">
                <a:latin typeface="Cutive" panose="020B0604020202020204" charset="0"/>
              </a:rPr>
              <a:t>?</a:t>
            </a:r>
          </a:p>
          <a:p>
            <a:pPr algn="r"/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Might s/he be...?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36844" y="3834863"/>
            <a:ext cx="1681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Is... </a:t>
            </a:r>
            <a:r>
              <a:rPr lang="en-US" sz="2000" dirty="0">
                <a:solidFill>
                  <a:srgbClr val="C00000"/>
                </a:solidFill>
                <a:latin typeface="Cutive" panose="020B0604020202020204" charset="0"/>
              </a:rPr>
              <a:t>h</a:t>
            </a:r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ere?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ctrTitle"/>
          </p:nvPr>
        </p:nvSpPr>
        <p:spPr>
          <a:xfrm>
            <a:off x="329585" y="0"/>
            <a:ext cx="8520600" cy="10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latin typeface="Cutive"/>
                <a:ea typeface="Cutive"/>
                <a:cs typeface="Cutive"/>
                <a:sym typeface="Cutive"/>
              </a:rPr>
              <a:t>Quid hodie agis?</a:t>
            </a:r>
            <a:endParaRPr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">
            <a:off x="166064" y="1031015"/>
            <a:ext cx="1826080" cy="117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Much Ado About Nothing: ~Super Sunday, FREE SVG's, FREE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2" y="2726782"/>
            <a:ext cx="1620931" cy="1215698"/>
          </a:xfrm>
          <a:prstGeom prst="rect">
            <a:avLst/>
          </a:prstGeom>
        </p:spPr>
      </p:pic>
      <p:pic>
        <p:nvPicPr>
          <p:cNvPr id="6" name="Picture 5" descr="Xbox-controller-white by arycarys on DeviantArt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523" y="926458"/>
            <a:ext cx="1363819" cy="1170273"/>
          </a:xfrm>
          <a:prstGeom prst="rect">
            <a:avLst/>
          </a:prstGeom>
        </p:spPr>
      </p:pic>
      <p:pic>
        <p:nvPicPr>
          <p:cNvPr id="8" name="Picture 7" descr="Movie Set2 Vector | DragonArtz Designs (we moved to ...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354" y="1010380"/>
            <a:ext cx="1158455" cy="11584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070" y="2199098"/>
            <a:ext cx="208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athleticam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173" y="3757814"/>
            <a:ext cx="2317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musicam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6062" y="4664391"/>
            <a:ext cx="2418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f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elicem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natalem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88558" y="2229649"/>
            <a:ext cx="2552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f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abulam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/ </a:t>
            </a: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pellicula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30887" y="1849071"/>
            <a:ext cx="189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lusum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electronici</a:t>
            </a:r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	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5400" y="1010380"/>
            <a:ext cx="292705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l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udo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playing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specto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watching 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a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udio</a:t>
            </a: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listening to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going</a:t>
            </a: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dormio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sleeping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c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elebro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celebrating</a:t>
            </a:r>
          </a:p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m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ihi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necesse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est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need/have (to)</a:t>
            </a:r>
          </a:p>
          <a:p>
            <a:r>
              <a:rPr lang="en-US" sz="1800" dirty="0">
                <a:solidFill>
                  <a:srgbClr val="0070C0"/>
                </a:solidFill>
                <a:latin typeface="Cutive" panose="020B0604020202020204" charset="0"/>
              </a:rPr>
              <a:t>n</a:t>
            </a:r>
            <a:r>
              <a:rPr lang="en-US" sz="1800" dirty="0" smtClean="0">
                <a:solidFill>
                  <a:srgbClr val="0070C0"/>
                </a:solidFill>
                <a:latin typeface="Cutive" panose="020B0604020202020204" charset="0"/>
              </a:rPr>
              <a:t>ihil ago</a:t>
            </a: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doing nothing!</a:t>
            </a:r>
          </a:p>
        </p:txBody>
      </p:sp>
      <p:pic>
        <p:nvPicPr>
          <p:cNvPr id="18" name="Picture 17" descr="Stick Figure Family Free Stock Photo - Public Domain Picture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958" y="3751671"/>
            <a:ext cx="1536866" cy="1226994"/>
          </a:xfrm>
          <a:prstGeom prst="rect">
            <a:avLst/>
          </a:prstGeom>
        </p:spPr>
      </p:pic>
      <p:pic>
        <p:nvPicPr>
          <p:cNvPr id="19" name="Picture 18" descr="Los leones del tercer ciclo: septiembre 20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684" y="2598347"/>
            <a:ext cx="1610919" cy="138966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486319" y="2984056"/>
            <a:ext cx="1549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latin typeface="Cutive" panose="020B0604020202020204" charset="0"/>
              </a:rPr>
              <a:t>c</a:t>
            </a:r>
            <a:r>
              <a:rPr lang="en-US" sz="1800" dirty="0" smtClean="0">
                <a:latin typeface="Cutive" panose="020B0604020202020204" charset="0"/>
              </a:rPr>
              <a:t>um </a:t>
            </a:r>
            <a:r>
              <a:rPr lang="en-US" sz="1800" dirty="0" err="1" smtClean="0">
                <a:latin typeface="Cutive" panose="020B0604020202020204" charset="0"/>
              </a:rPr>
              <a:t>amicis</a:t>
            </a:r>
            <a:endParaRPr lang="en-US" sz="1800" dirty="0">
              <a:latin typeface="Cutive" panose="020B060402020202020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60877" y="4387392"/>
            <a:ext cx="1196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utive" panose="020B0604020202020204" charset="0"/>
              </a:rPr>
              <a:t>c</a:t>
            </a:r>
            <a:r>
              <a:rPr lang="en-US" sz="1800" dirty="0" smtClean="0">
                <a:latin typeface="Cutive" panose="020B0604020202020204" charset="0"/>
              </a:rPr>
              <a:t>um</a:t>
            </a:r>
          </a:p>
          <a:p>
            <a:r>
              <a:rPr lang="en-US" sz="1800" dirty="0" err="1" smtClean="0">
                <a:latin typeface="Cutive" panose="020B0604020202020204" charset="0"/>
              </a:rPr>
              <a:t>familia</a:t>
            </a:r>
            <a:endParaRPr lang="en-US" sz="1800" dirty="0">
              <a:latin typeface="Cutive" panose="020B0604020202020204" charset="0"/>
            </a:endParaRPr>
          </a:p>
        </p:txBody>
      </p:sp>
      <p:pic>
        <p:nvPicPr>
          <p:cNvPr id="23" name="Picture 22" descr="Birthday clip art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617" y="3456575"/>
            <a:ext cx="1328988" cy="120781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/>
              <p14:cNvContentPartPr/>
              <p14:nvPr/>
            </p14:nvContentPartPr>
            <p14:xfrm>
              <a:off x="2360880" y="1251720"/>
              <a:ext cx="36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351520" y="124236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ctrTitle"/>
          </p:nvPr>
        </p:nvSpPr>
        <p:spPr>
          <a:xfrm>
            <a:off x="380659" y="78029"/>
            <a:ext cx="8520600" cy="7370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smtClean="0">
                <a:latin typeface="Cutive"/>
                <a:ea typeface="Cutive"/>
                <a:cs typeface="Cutive"/>
                <a:sym typeface="Cutive"/>
              </a:rPr>
              <a:t>Quid heri/superiore nocte egisti?</a:t>
            </a:r>
            <a:endParaRPr sz="32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">
            <a:off x="166064" y="1031015"/>
            <a:ext cx="1826080" cy="117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Much Ado About Nothing: ~Super Sunday, FREE SVG's, FREE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2" y="2726782"/>
            <a:ext cx="1620931" cy="1215698"/>
          </a:xfrm>
          <a:prstGeom prst="rect">
            <a:avLst/>
          </a:prstGeom>
        </p:spPr>
      </p:pic>
      <p:pic>
        <p:nvPicPr>
          <p:cNvPr id="6" name="Picture 5" descr="Xbox-controller-white by arycarys on DeviantArt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523" y="926458"/>
            <a:ext cx="1363819" cy="1170273"/>
          </a:xfrm>
          <a:prstGeom prst="rect">
            <a:avLst/>
          </a:prstGeom>
        </p:spPr>
      </p:pic>
      <p:pic>
        <p:nvPicPr>
          <p:cNvPr id="8" name="Picture 7" descr="Movie Set2 Vector | DragonArtz Designs (we moved to ...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354" y="1010380"/>
            <a:ext cx="1158455" cy="11584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070" y="2199098"/>
            <a:ext cx="208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athleticam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173" y="3757814"/>
            <a:ext cx="2317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musicam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6062" y="4664391"/>
            <a:ext cx="2418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f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elicem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natalem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88558" y="2229649"/>
            <a:ext cx="2552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f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abulam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/</a:t>
            </a: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pellicula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30887" y="1849071"/>
            <a:ext cx="189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lusum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electronici</a:t>
            </a:r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	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5400" y="1031013"/>
            <a:ext cx="292705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lusi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played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vidi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saw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audivi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listened to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ivi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went</a:t>
            </a: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dormivi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slept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celebravi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celebrated</a:t>
            </a:r>
          </a:p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m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ihi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necesse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erat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had (to)</a:t>
            </a:r>
          </a:p>
          <a:p>
            <a:r>
              <a:rPr lang="en-US" sz="1800" dirty="0">
                <a:solidFill>
                  <a:srgbClr val="0070C0"/>
                </a:solidFill>
                <a:latin typeface="Cutive" panose="020B0604020202020204" charset="0"/>
              </a:rPr>
              <a:t>n</a:t>
            </a:r>
            <a:r>
              <a:rPr lang="en-US" sz="1800" dirty="0" smtClean="0">
                <a:solidFill>
                  <a:srgbClr val="0070C0"/>
                </a:solidFill>
                <a:latin typeface="Cutive" panose="020B0604020202020204" charset="0"/>
              </a:rPr>
              <a:t>ihil </a:t>
            </a:r>
            <a:r>
              <a:rPr lang="en-US" sz="1800" dirty="0" err="1" smtClean="0">
                <a:solidFill>
                  <a:srgbClr val="0070C0"/>
                </a:solidFill>
                <a:latin typeface="Cutive" panose="020B0604020202020204" charset="0"/>
              </a:rPr>
              <a:t>egi</a:t>
            </a:r>
            <a:endParaRPr lang="en-US" sz="1800" dirty="0" smtClean="0">
              <a:solidFill>
                <a:srgbClr val="0070C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did nothing!</a:t>
            </a:r>
          </a:p>
        </p:txBody>
      </p:sp>
      <p:pic>
        <p:nvPicPr>
          <p:cNvPr id="18" name="Picture 17" descr="Stick Figure Family Free Stock Photo - Public Domain Picture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958" y="3751671"/>
            <a:ext cx="1536866" cy="1226994"/>
          </a:xfrm>
          <a:prstGeom prst="rect">
            <a:avLst/>
          </a:prstGeom>
        </p:spPr>
      </p:pic>
      <p:pic>
        <p:nvPicPr>
          <p:cNvPr id="19" name="Picture 18" descr="Los leones del tercer ciclo: septiembre 20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684" y="2598347"/>
            <a:ext cx="1610919" cy="138966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486319" y="2984056"/>
            <a:ext cx="1549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latin typeface="Cutive" panose="020B0604020202020204" charset="0"/>
              </a:rPr>
              <a:t>c</a:t>
            </a:r>
            <a:r>
              <a:rPr lang="en-US" sz="1800" dirty="0" smtClean="0">
                <a:latin typeface="Cutive" panose="020B0604020202020204" charset="0"/>
              </a:rPr>
              <a:t>um </a:t>
            </a:r>
            <a:r>
              <a:rPr lang="en-US" sz="1800" dirty="0" err="1" smtClean="0">
                <a:latin typeface="Cutive" panose="020B0604020202020204" charset="0"/>
              </a:rPr>
              <a:t>amicis</a:t>
            </a:r>
            <a:endParaRPr lang="en-US" sz="1800" dirty="0">
              <a:latin typeface="Cutive" panose="020B060402020202020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60877" y="4387392"/>
            <a:ext cx="1196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utive" panose="020B0604020202020204" charset="0"/>
              </a:rPr>
              <a:t>c</a:t>
            </a:r>
            <a:r>
              <a:rPr lang="en-US" sz="1800" dirty="0" smtClean="0">
                <a:latin typeface="Cutive" panose="020B0604020202020204" charset="0"/>
              </a:rPr>
              <a:t>um</a:t>
            </a:r>
          </a:p>
          <a:p>
            <a:r>
              <a:rPr lang="en-US" sz="1800" dirty="0" err="1" smtClean="0">
                <a:latin typeface="Cutive" panose="020B0604020202020204" charset="0"/>
              </a:rPr>
              <a:t>familia</a:t>
            </a:r>
            <a:endParaRPr lang="en-US" sz="1800" dirty="0">
              <a:latin typeface="Cutive" panose="020B0604020202020204" charset="0"/>
            </a:endParaRPr>
          </a:p>
        </p:txBody>
      </p:sp>
      <p:pic>
        <p:nvPicPr>
          <p:cNvPr id="23" name="Picture 22" descr="Birthday clip art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617" y="3456575"/>
            <a:ext cx="1328988" cy="120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0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ctrTitle"/>
          </p:nvPr>
        </p:nvSpPr>
        <p:spPr>
          <a:xfrm>
            <a:off x="329585" y="0"/>
            <a:ext cx="8520600" cy="10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latin typeface="Cutive"/>
                <a:ea typeface="Cutive"/>
                <a:cs typeface="Cutive"/>
                <a:sym typeface="Cutive"/>
              </a:rPr>
              <a:t>Quid cras ages?</a:t>
            </a:r>
            <a:endParaRPr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">
            <a:off x="166064" y="1031015"/>
            <a:ext cx="1826080" cy="117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Much Ado About Nothing: ~Super Sunday, FREE SVG's, FREE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2" y="2726782"/>
            <a:ext cx="1620931" cy="1215698"/>
          </a:xfrm>
          <a:prstGeom prst="rect">
            <a:avLst/>
          </a:prstGeom>
        </p:spPr>
      </p:pic>
      <p:pic>
        <p:nvPicPr>
          <p:cNvPr id="6" name="Picture 5" descr="Xbox-controller-white by arycarys on DeviantArt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523" y="926458"/>
            <a:ext cx="1363819" cy="1170273"/>
          </a:xfrm>
          <a:prstGeom prst="rect">
            <a:avLst/>
          </a:prstGeom>
        </p:spPr>
      </p:pic>
      <p:pic>
        <p:nvPicPr>
          <p:cNvPr id="8" name="Picture 7" descr="Movie Set2 Vector | DragonArtz Designs (we moved to ...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354" y="1010380"/>
            <a:ext cx="1158455" cy="11584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070" y="2199098"/>
            <a:ext cx="208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athleticam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173" y="3757814"/>
            <a:ext cx="2317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musicam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6062" y="4664391"/>
            <a:ext cx="2418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f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elicem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natalem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88558" y="2229649"/>
            <a:ext cx="2552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f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abulam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/</a:t>
            </a: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pellicula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30887" y="1849071"/>
            <a:ext cx="189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lusum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electronici</a:t>
            </a:r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	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51596" y="1031013"/>
            <a:ext cx="292705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ludam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play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videbo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see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audiam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listen to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ibo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go</a:t>
            </a: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dormiam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sleep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celebrabo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celebrate</a:t>
            </a:r>
          </a:p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m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ihi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necesse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erit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have (to)</a:t>
            </a:r>
          </a:p>
          <a:p>
            <a:r>
              <a:rPr lang="en-US" sz="1800" dirty="0">
                <a:solidFill>
                  <a:srgbClr val="0070C0"/>
                </a:solidFill>
                <a:latin typeface="Cutive" panose="020B0604020202020204" charset="0"/>
              </a:rPr>
              <a:t>n</a:t>
            </a:r>
            <a:r>
              <a:rPr lang="en-US" sz="1800" dirty="0" smtClean="0">
                <a:solidFill>
                  <a:srgbClr val="0070C0"/>
                </a:solidFill>
                <a:latin typeface="Cutive" panose="020B0604020202020204" charset="0"/>
              </a:rPr>
              <a:t>ihil </a:t>
            </a:r>
            <a:r>
              <a:rPr lang="en-US" sz="1800" dirty="0" err="1" smtClean="0">
                <a:solidFill>
                  <a:srgbClr val="0070C0"/>
                </a:solidFill>
                <a:latin typeface="Cutive" panose="020B0604020202020204" charset="0"/>
              </a:rPr>
              <a:t>agam</a:t>
            </a:r>
            <a:endParaRPr lang="en-US" sz="1800" dirty="0" smtClean="0">
              <a:solidFill>
                <a:srgbClr val="0070C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do nothing!</a:t>
            </a:r>
          </a:p>
        </p:txBody>
      </p:sp>
      <p:pic>
        <p:nvPicPr>
          <p:cNvPr id="18" name="Picture 17" descr="Stick Figure Family Free Stock Photo - Public Domain Picture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958" y="3751671"/>
            <a:ext cx="1536866" cy="1226994"/>
          </a:xfrm>
          <a:prstGeom prst="rect">
            <a:avLst/>
          </a:prstGeom>
        </p:spPr>
      </p:pic>
      <p:pic>
        <p:nvPicPr>
          <p:cNvPr id="19" name="Picture 18" descr="Los leones del tercer ciclo: septiembre 20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684" y="2598347"/>
            <a:ext cx="1610919" cy="138966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486319" y="2984056"/>
            <a:ext cx="1549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latin typeface="Cutive" panose="020B0604020202020204" charset="0"/>
              </a:rPr>
              <a:t>c</a:t>
            </a:r>
            <a:r>
              <a:rPr lang="en-US" sz="1800" dirty="0" smtClean="0">
                <a:latin typeface="Cutive" panose="020B0604020202020204" charset="0"/>
              </a:rPr>
              <a:t>um </a:t>
            </a:r>
            <a:r>
              <a:rPr lang="en-US" sz="1800" dirty="0" err="1" smtClean="0">
                <a:latin typeface="Cutive" panose="020B0604020202020204" charset="0"/>
              </a:rPr>
              <a:t>amicis</a:t>
            </a:r>
            <a:endParaRPr lang="en-US" sz="1800" dirty="0">
              <a:latin typeface="Cutive" panose="020B060402020202020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60877" y="4387392"/>
            <a:ext cx="1196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utive" panose="020B0604020202020204" charset="0"/>
              </a:rPr>
              <a:t>c</a:t>
            </a:r>
            <a:r>
              <a:rPr lang="en-US" sz="1800" dirty="0" smtClean="0">
                <a:latin typeface="Cutive" panose="020B0604020202020204" charset="0"/>
              </a:rPr>
              <a:t>um</a:t>
            </a:r>
          </a:p>
          <a:p>
            <a:r>
              <a:rPr lang="en-US" sz="1800" dirty="0" err="1" smtClean="0">
                <a:latin typeface="Cutive" panose="020B0604020202020204" charset="0"/>
              </a:rPr>
              <a:t>familia</a:t>
            </a:r>
            <a:endParaRPr lang="en-US" sz="1800" dirty="0">
              <a:latin typeface="Cutive" panose="020B0604020202020204" charset="0"/>
            </a:endParaRPr>
          </a:p>
        </p:txBody>
      </p:sp>
      <p:pic>
        <p:nvPicPr>
          <p:cNvPr id="23" name="Picture 22" descr="Birthday clip art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617" y="3456575"/>
            <a:ext cx="1328988" cy="120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7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9146" y="209763"/>
            <a:ext cx="8520600" cy="572700"/>
          </a:xfrm>
        </p:spPr>
        <p:txBody>
          <a:bodyPr/>
          <a:lstStyle/>
          <a:p>
            <a:r>
              <a:rPr lang="en-US" sz="5400" dirty="0" smtClean="0">
                <a:latin typeface="Cutive" panose="020B0604020202020204" charset="0"/>
              </a:rPr>
              <a:t>Quid </a:t>
            </a:r>
            <a:r>
              <a:rPr lang="en-US" sz="5400" dirty="0" err="1" smtClean="0">
                <a:latin typeface="Cutive" panose="020B0604020202020204" charset="0"/>
              </a:rPr>
              <a:t>est</a:t>
            </a:r>
            <a:r>
              <a:rPr lang="en-US" sz="5400" dirty="0" smtClean="0">
                <a:latin typeface="Cutive" panose="020B0604020202020204" charset="0"/>
              </a:rPr>
              <a:t> in </a:t>
            </a:r>
            <a:r>
              <a:rPr lang="en-US" sz="5400" dirty="0" err="1" smtClean="0">
                <a:latin typeface="Cutive" panose="020B0604020202020204" charset="0"/>
              </a:rPr>
              <a:t>sacco</a:t>
            </a:r>
            <a:r>
              <a:rPr lang="en-US" sz="5400" dirty="0" smtClean="0">
                <a:latin typeface="Cutive" panose="020B0604020202020204" charset="0"/>
              </a:rPr>
              <a:t>?</a:t>
            </a:r>
            <a:endParaRPr lang="en-US" sz="5400" dirty="0">
              <a:latin typeface="Cutive" panose="020B060402020202020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3818" y="1398798"/>
            <a:ext cx="85449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Cutive" panose="020B0604020202020204" charset="0"/>
              </a:rPr>
              <a:t>libellus</a:t>
            </a:r>
            <a:r>
              <a:rPr lang="en-US" sz="2800" dirty="0" smtClean="0">
                <a:latin typeface="Cutive" panose="020B0604020202020204" charset="0"/>
              </a:rPr>
              <a:t>			</a:t>
            </a:r>
            <a:r>
              <a:rPr lang="en-US" sz="2800" dirty="0" err="1" smtClean="0">
                <a:latin typeface="Cutive" panose="020B0604020202020204" charset="0"/>
              </a:rPr>
              <a:t>stilus</a:t>
            </a:r>
            <a:r>
              <a:rPr lang="en-US" sz="2800" dirty="0" smtClean="0">
                <a:latin typeface="Cutive" panose="020B0604020202020204" charset="0"/>
              </a:rPr>
              <a:t>		</a:t>
            </a:r>
            <a:r>
              <a:rPr lang="en-US" sz="2800" dirty="0" err="1" smtClean="0">
                <a:latin typeface="Cutive" panose="020B0604020202020204" charset="0"/>
              </a:rPr>
              <a:t>charta</a:t>
            </a:r>
            <a:endParaRPr lang="en-US" sz="2800" dirty="0" smtClean="0">
              <a:latin typeface="Cutive" panose="020B0604020202020204" charset="0"/>
            </a:endParaRPr>
          </a:p>
          <a:p>
            <a:endParaRPr lang="en-US" sz="2800" dirty="0">
              <a:latin typeface="Cutive" panose="020B0604020202020204" charset="0"/>
            </a:endParaRPr>
          </a:p>
          <a:p>
            <a:endParaRPr lang="en-US" sz="2800" dirty="0">
              <a:latin typeface="Cutive" panose="020B0604020202020204" charset="0"/>
            </a:endParaRPr>
          </a:p>
          <a:p>
            <a:r>
              <a:rPr lang="en-US" sz="2800" dirty="0" err="1">
                <a:latin typeface="Cutive" panose="020B0604020202020204" charset="0"/>
              </a:rPr>
              <a:t>p</a:t>
            </a:r>
            <a:r>
              <a:rPr lang="en-US" sz="2800" dirty="0" err="1" smtClean="0">
                <a:latin typeface="Cutive" panose="020B0604020202020204" charset="0"/>
              </a:rPr>
              <a:t>ensum</a:t>
            </a:r>
            <a:r>
              <a:rPr lang="en-US" sz="2800" dirty="0" smtClean="0">
                <a:latin typeface="Cutive" panose="020B0604020202020204" charset="0"/>
              </a:rPr>
              <a:t>			liber		</a:t>
            </a:r>
            <a:r>
              <a:rPr lang="en-US" sz="2800" dirty="0" err="1" smtClean="0">
                <a:latin typeface="Cutive" panose="020B0604020202020204" charset="0"/>
              </a:rPr>
              <a:t>cibus</a:t>
            </a:r>
            <a:endParaRPr lang="en-US" sz="2800" dirty="0" smtClean="0">
              <a:latin typeface="Cutive" panose="020B0604020202020204" charset="0"/>
            </a:endParaRPr>
          </a:p>
          <a:p>
            <a:endParaRPr lang="en-US" sz="2800" dirty="0">
              <a:latin typeface="Cutive" panose="020B0604020202020204" charset="0"/>
            </a:endParaRPr>
          </a:p>
          <a:p>
            <a:endParaRPr lang="en-US" sz="2800" dirty="0" smtClean="0">
              <a:latin typeface="Cutive" panose="020B0604020202020204" charset="0"/>
            </a:endParaRPr>
          </a:p>
          <a:p>
            <a:r>
              <a:rPr lang="en-US" sz="2800" dirty="0" err="1" smtClean="0">
                <a:latin typeface="Cutive" panose="020B0604020202020204" charset="0"/>
              </a:rPr>
              <a:t>phonulum</a:t>
            </a:r>
            <a:r>
              <a:rPr lang="en-US" sz="2800" dirty="0" smtClean="0">
                <a:latin typeface="Cutive" panose="020B0604020202020204" charset="0"/>
              </a:rPr>
              <a:t>		</a:t>
            </a:r>
            <a:r>
              <a:rPr lang="en-US" sz="2800" dirty="0" err="1" smtClean="0">
                <a:latin typeface="Cutive" panose="020B0604020202020204" charset="0"/>
              </a:rPr>
              <a:t>lagena</a:t>
            </a:r>
            <a:r>
              <a:rPr lang="en-US" sz="2800" dirty="0" smtClean="0">
                <a:latin typeface="Cutive" panose="020B0604020202020204" charset="0"/>
              </a:rPr>
              <a:t>		</a:t>
            </a:r>
            <a:r>
              <a:rPr lang="en-US" sz="2800" dirty="0" err="1" smtClean="0">
                <a:latin typeface="Cutive" panose="020B0604020202020204" charset="0"/>
              </a:rPr>
              <a:t>arcanum</a:t>
            </a:r>
            <a:r>
              <a:rPr lang="en-US" sz="2800" dirty="0" smtClean="0">
                <a:latin typeface="Cutive" panose="020B0604020202020204" charset="0"/>
              </a:rPr>
              <a:t>	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69446" y="998688"/>
            <a:ext cx="2202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utive" panose="020B0604020202020204" charset="0"/>
              </a:rPr>
              <a:t>i</a:t>
            </a:r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n the bag?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2816" y="1957055"/>
            <a:ext cx="75711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n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otebook		pencil/pen		paper</a:t>
            </a:r>
          </a:p>
          <a:p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work			book			food</a:t>
            </a:r>
          </a:p>
          <a:p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phone			drink			mystery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pic>
        <p:nvPicPr>
          <p:cNvPr id="9" name="Picture 8" descr="Chill World/Storage/Free Items - Club Penguin Sho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13" y="136947"/>
            <a:ext cx="98107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66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ctrTitle"/>
          </p:nvPr>
        </p:nvSpPr>
        <p:spPr>
          <a:xfrm>
            <a:off x="0" y="161474"/>
            <a:ext cx="4806993" cy="9138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 smtClean="0">
                <a:latin typeface="Cutive"/>
                <a:ea typeface="Cutive"/>
                <a:cs typeface="Cutive"/>
                <a:sym typeface="Cutive"/>
              </a:rPr>
              <a:t>Guess Who</a:t>
            </a:r>
            <a:endParaRPr sz="54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220912" y="2597342"/>
            <a:ext cx="3103520" cy="41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g</a:t>
            </a:r>
            <a:r>
              <a:rPr lang="en-US" sz="1600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eritne</a:t>
            </a:r>
            <a:r>
              <a:rPr lang="en-US" sz="1600" dirty="0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(</a:t>
            </a:r>
            <a:r>
              <a:rPr lang="en-US" sz="1600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colorem</a:t>
            </a:r>
            <a:r>
              <a:rPr lang="en-US" sz="1600" dirty="0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)?</a:t>
            </a:r>
            <a:endParaRPr sz="1600" dirty="0"/>
          </a:p>
        </p:txBody>
      </p:sp>
      <p:sp>
        <p:nvSpPr>
          <p:cNvPr id="108" name="Google Shape;108;p17"/>
          <p:cNvSpPr txBox="1"/>
          <p:nvPr/>
        </p:nvSpPr>
        <p:spPr>
          <a:xfrm>
            <a:off x="220912" y="3986690"/>
            <a:ext cx="3381604" cy="400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latin typeface="Cutive" panose="020B0604020202020204" charset="0"/>
              </a:rPr>
              <a:t>e</a:t>
            </a:r>
            <a:r>
              <a:rPr lang="en-US" sz="1600" dirty="0" err="1" smtClean="0">
                <a:latin typeface="Cutive" panose="020B0604020202020204" charset="0"/>
              </a:rPr>
              <a:t>stne</a:t>
            </a:r>
            <a:r>
              <a:rPr lang="en-US" sz="1600" dirty="0" smtClean="0">
                <a:latin typeface="Cutive" panose="020B0604020202020204" charset="0"/>
              </a:rPr>
              <a:t> longus/a </a:t>
            </a:r>
            <a:r>
              <a:rPr lang="en-US" sz="1600" dirty="0" err="1" smtClean="0">
                <a:latin typeface="Cutive" panose="020B0604020202020204" charset="0"/>
              </a:rPr>
              <a:t>aut</a:t>
            </a:r>
            <a:r>
              <a:rPr lang="en-US" sz="1600" dirty="0" smtClean="0">
                <a:latin typeface="Cutive" panose="020B0604020202020204" charset="0"/>
              </a:rPr>
              <a:t> brevis? </a:t>
            </a:r>
            <a:endParaRPr sz="1600" dirty="0">
              <a:latin typeface="Cutive" panose="020B060402020202020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0912" y="1285081"/>
            <a:ext cx="3103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utive" panose="020B0604020202020204" charset="0"/>
              </a:rPr>
              <a:t>estne</a:t>
            </a:r>
            <a:r>
              <a:rPr lang="en-US" sz="1600" dirty="0" smtClean="0">
                <a:latin typeface="Cutive" panose="020B0604020202020204" charset="0"/>
              </a:rPr>
              <a:t> </a:t>
            </a:r>
            <a:r>
              <a:rPr lang="en-US" sz="1600" dirty="0" err="1" smtClean="0">
                <a:latin typeface="Cutive" panose="020B0604020202020204" charset="0"/>
              </a:rPr>
              <a:t>puer</a:t>
            </a:r>
            <a:r>
              <a:rPr lang="en-US" sz="1600" dirty="0" smtClean="0">
                <a:latin typeface="Cutive" panose="020B0604020202020204" charset="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26492" y="1750933"/>
            <a:ext cx="36135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utive" panose="020B0604020202020204" charset="0"/>
              </a:rPr>
              <a:t>s</a:t>
            </a:r>
            <a:r>
              <a:rPr lang="en-US" sz="1600" dirty="0" err="1" smtClean="0">
                <a:latin typeface="Cutive" panose="020B0604020202020204" charset="0"/>
              </a:rPr>
              <a:t>untne</a:t>
            </a:r>
            <a:r>
              <a:rPr lang="en-US" sz="1600" dirty="0" smtClean="0">
                <a:latin typeface="Cutive" panose="020B0604020202020204" charset="0"/>
              </a:rPr>
              <a:t> oculi (</a:t>
            </a:r>
            <a:r>
              <a:rPr lang="en-US" sz="1600" dirty="0" err="1" smtClean="0">
                <a:latin typeface="Cutive" panose="020B0604020202020204" charset="0"/>
              </a:rPr>
              <a:t>colores</a:t>
            </a:r>
            <a:r>
              <a:rPr lang="en-US" sz="1600" dirty="0" smtClean="0">
                <a:latin typeface="Cutive" panose="020B0604020202020204" charset="0"/>
              </a:rPr>
              <a:t>)?</a:t>
            </a:r>
            <a:endParaRPr lang="en-US" sz="1600" dirty="0">
              <a:latin typeface="Cutive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0645" y="2741733"/>
            <a:ext cx="4594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utive" panose="020B0604020202020204" charset="0"/>
              </a:rPr>
              <a:t>e</a:t>
            </a:r>
            <a:r>
              <a:rPr lang="en-US" sz="1600" dirty="0" err="1" smtClean="0">
                <a:latin typeface="Cutive" panose="020B0604020202020204" charset="0"/>
              </a:rPr>
              <a:t>stne</a:t>
            </a:r>
            <a:r>
              <a:rPr lang="en-US" sz="1600" dirty="0" smtClean="0">
                <a:latin typeface="Cutive" panose="020B0604020202020204" charset="0"/>
              </a:rPr>
              <a:t> in </a:t>
            </a:r>
            <a:r>
              <a:rPr lang="en-US" sz="1600" dirty="0" err="1" smtClean="0">
                <a:latin typeface="Cutive" panose="020B0604020202020204" charset="0"/>
              </a:rPr>
              <a:t>annos</a:t>
            </a:r>
            <a:r>
              <a:rPr lang="en-US" sz="1600" dirty="0" smtClean="0">
                <a:latin typeface="Cutive" panose="020B0604020202020204" charset="0"/>
              </a:rPr>
              <a:t> </a:t>
            </a:r>
            <a:r>
              <a:rPr lang="en-US" sz="1600" dirty="0" err="1" smtClean="0">
                <a:latin typeface="Cutive" panose="020B0604020202020204" charset="0"/>
              </a:rPr>
              <a:t>maiores</a:t>
            </a:r>
            <a:r>
              <a:rPr lang="en-US" sz="1600" dirty="0" smtClean="0">
                <a:latin typeface="Cutive" panose="020B0604020202020204" charset="0"/>
              </a:rPr>
              <a:t> </a:t>
            </a:r>
            <a:r>
              <a:rPr lang="en-US" sz="1600" dirty="0" err="1" smtClean="0">
                <a:latin typeface="Cutive" panose="020B0604020202020204" charset="0"/>
              </a:rPr>
              <a:t>aut</a:t>
            </a:r>
            <a:r>
              <a:rPr lang="en-US" sz="1600" dirty="0" smtClean="0">
                <a:latin typeface="Cutive" panose="020B0604020202020204" charset="0"/>
              </a:rPr>
              <a:t> </a:t>
            </a:r>
            <a:r>
              <a:rPr lang="en-US" sz="1600" dirty="0" err="1" smtClean="0">
                <a:latin typeface="Cutive" panose="020B0604020202020204" charset="0"/>
              </a:rPr>
              <a:t>minores</a:t>
            </a:r>
            <a:r>
              <a:rPr lang="en-US" sz="1600" dirty="0" smtClean="0">
                <a:latin typeface="Cutive" panose="020B0604020202020204" charset="0"/>
              </a:rPr>
              <a:t>?</a:t>
            </a:r>
            <a:endParaRPr lang="en-US" sz="1600" dirty="0">
              <a:latin typeface="Cutive" panose="020B060402020202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6993" y="151027"/>
            <a:ext cx="42158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B050"/>
                </a:solidFill>
                <a:latin typeface="Cutive" panose="020B0604020202020204" charset="0"/>
              </a:rPr>
              <a:t>i</a:t>
            </a:r>
            <a:r>
              <a:rPr lang="en-US" sz="2400" dirty="0" err="1" smtClean="0">
                <a:solidFill>
                  <a:srgbClr val="00B050"/>
                </a:solidFill>
                <a:latin typeface="Cutive" panose="020B0604020202020204" charset="0"/>
              </a:rPr>
              <a:t>ta</a:t>
            </a:r>
            <a:r>
              <a:rPr lang="en-US" sz="2400" dirty="0" smtClean="0">
                <a:solidFill>
                  <a:srgbClr val="00B050"/>
                </a:solidFill>
                <a:latin typeface="Cutive" panose="020B060402020202020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Cutive" panose="020B0604020202020204" charset="0"/>
              </a:rPr>
              <a:t>vero</a:t>
            </a:r>
            <a:r>
              <a:rPr lang="en-US" sz="2400" dirty="0" smtClean="0">
                <a:solidFill>
                  <a:srgbClr val="00B050"/>
                </a:solidFill>
                <a:latin typeface="Cutive" panose="020B060402020202020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utive" panose="020B0604020202020204" charset="0"/>
              </a:rPr>
              <a:t>/</a:t>
            </a:r>
            <a:r>
              <a:rPr lang="en-US" sz="24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Cutive" panose="020B0604020202020204" charset="0"/>
              </a:rPr>
              <a:t>minime</a:t>
            </a:r>
            <a:endParaRPr lang="en-US" sz="24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ctr"/>
            <a:r>
              <a:rPr lang="en-US" sz="1800" dirty="0" smtClean="0">
                <a:solidFill>
                  <a:schemeClr val="tx1"/>
                </a:solidFill>
                <a:latin typeface="Cutive" panose="020B0604020202020204" charset="0"/>
              </a:rPr>
              <a:t>(</a:t>
            </a:r>
            <a:r>
              <a:rPr lang="en-US" sz="1800" dirty="0" err="1" smtClean="0">
                <a:solidFill>
                  <a:schemeClr val="tx1"/>
                </a:solidFill>
                <a:latin typeface="Cutive" panose="020B0604020202020204" charset="0"/>
              </a:rPr>
              <a:t>nomen</a:t>
            </a:r>
            <a:r>
              <a:rPr lang="en-US" sz="1800" dirty="0" smtClean="0">
                <a:solidFill>
                  <a:schemeClr val="tx1"/>
                </a:solidFill>
                <a:latin typeface="Cutive" panose="020B0604020202020204" charset="0"/>
              </a:rPr>
              <a:t>) </a:t>
            </a:r>
            <a:r>
              <a:rPr lang="en-US" sz="1800" dirty="0" err="1" smtClean="0">
                <a:solidFill>
                  <a:schemeClr val="tx1"/>
                </a:solidFill>
                <a:latin typeface="Cutive" panose="020B0604020202020204" charset="0"/>
              </a:rPr>
              <a:t>el</a:t>
            </a:r>
            <a:r>
              <a:rPr lang="en-US" sz="1800" dirty="0" err="1">
                <a:solidFill>
                  <a:schemeClr val="tx1"/>
                </a:solidFill>
                <a:latin typeface="Cutive" panose="020B0604020202020204" charset="0"/>
              </a:rPr>
              <a:t>i</a:t>
            </a:r>
            <a:r>
              <a:rPr lang="en-US" sz="1800" dirty="0" err="1" smtClean="0">
                <a:solidFill>
                  <a:schemeClr val="tx1"/>
                </a:solidFill>
                <a:latin typeface="Cutive" panose="020B0604020202020204" charset="0"/>
              </a:rPr>
              <a:t>go</a:t>
            </a:r>
            <a:r>
              <a:rPr lang="en-US" sz="1800" dirty="0" smtClean="0">
                <a:solidFill>
                  <a:schemeClr val="tx1"/>
                </a:solidFill>
                <a:latin typeface="Cutive" panose="020B0604020202020204" charset="0"/>
              </a:rPr>
              <a:t>. </a:t>
            </a:r>
            <a:r>
              <a:rPr lang="en-US" sz="1800" dirty="0" err="1">
                <a:solidFill>
                  <a:schemeClr val="tx1"/>
                </a:solidFill>
                <a:latin typeface="Cutive" panose="020B0604020202020204" charset="0"/>
              </a:rPr>
              <a:t>e</a:t>
            </a:r>
            <a:r>
              <a:rPr lang="en-US" sz="1800" dirty="0" err="1" smtClean="0">
                <a:solidFill>
                  <a:schemeClr val="tx1"/>
                </a:solidFill>
                <a:latin typeface="Cutive" panose="020B0604020202020204" charset="0"/>
              </a:rPr>
              <a:t>stne</a:t>
            </a:r>
            <a:r>
              <a:rPr lang="en-US" sz="1800" dirty="0" smtClean="0">
                <a:solidFill>
                  <a:schemeClr val="tx1"/>
                </a:solidFill>
                <a:latin typeface="Cutive" panose="020B0604020202020204" charset="0"/>
              </a:rPr>
              <a:t>  (</a:t>
            </a:r>
            <a:r>
              <a:rPr lang="en-US" sz="1800" dirty="0" err="1" smtClean="0">
                <a:solidFill>
                  <a:schemeClr val="tx1"/>
                </a:solidFill>
                <a:latin typeface="Cutive" panose="020B0604020202020204" charset="0"/>
              </a:rPr>
              <a:t>nomen</a:t>
            </a:r>
            <a:r>
              <a:rPr lang="en-US" sz="1800" dirty="0" smtClean="0">
                <a:solidFill>
                  <a:schemeClr val="tx1"/>
                </a:solidFill>
                <a:latin typeface="Cutive" panose="020B0604020202020204" charset="0"/>
              </a:rPr>
              <a:t>)?</a:t>
            </a:r>
            <a:endParaRPr lang="en-US" sz="1800" dirty="0">
              <a:solidFill>
                <a:schemeClr val="tx1"/>
              </a:solidFill>
              <a:latin typeface="Cutive" panose="020B060402020202020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0645" y="1260957"/>
            <a:ext cx="36135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utive" panose="020B0604020202020204" charset="0"/>
              </a:rPr>
              <a:t>e</a:t>
            </a:r>
            <a:r>
              <a:rPr lang="en-US" sz="1600" dirty="0" err="1" smtClean="0">
                <a:latin typeface="Cutive" panose="020B0604020202020204" charset="0"/>
              </a:rPr>
              <a:t>stne</a:t>
            </a:r>
            <a:r>
              <a:rPr lang="en-US" sz="1600" dirty="0" smtClean="0">
                <a:latin typeface="Cutive" panose="020B0604020202020204" charset="0"/>
              </a:rPr>
              <a:t> </a:t>
            </a:r>
            <a:r>
              <a:rPr lang="en-US" sz="1600" dirty="0" err="1" smtClean="0">
                <a:latin typeface="Cutive" panose="020B0604020202020204" charset="0"/>
              </a:rPr>
              <a:t>capillus</a:t>
            </a:r>
            <a:r>
              <a:rPr lang="en-US" sz="1600" dirty="0" smtClean="0">
                <a:latin typeface="Cutive" panose="020B0604020202020204" charset="0"/>
              </a:rPr>
              <a:t> (color)?</a:t>
            </a:r>
            <a:endParaRPr lang="en-US" sz="1600" dirty="0">
              <a:latin typeface="Cutive" panose="020B0604020202020204" charset="0"/>
            </a:endParaRPr>
          </a:p>
        </p:txBody>
      </p:sp>
      <p:pic>
        <p:nvPicPr>
          <p:cNvPr id="19" name="Picture 18" descr="The Booga Wooga &amp; Little Sister Sophi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204" y="1266896"/>
            <a:ext cx="974050" cy="1082278"/>
          </a:xfrm>
          <a:prstGeom prst="rect">
            <a:avLst/>
          </a:prstGeom>
        </p:spPr>
      </p:pic>
      <p:pic>
        <p:nvPicPr>
          <p:cNvPr id="20" name="Picture 19" descr="Clothing PNG Transparent Images | PNG All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838" y="2550463"/>
            <a:ext cx="1395309" cy="1059648"/>
          </a:xfrm>
          <a:prstGeom prst="rect">
            <a:avLst/>
          </a:prstGeom>
        </p:spPr>
      </p:pic>
      <p:pic>
        <p:nvPicPr>
          <p:cNvPr id="21" name="Picture 20" descr="Problems of tall heighted people… like me! – Naveegator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707" y="3811400"/>
            <a:ext cx="925415" cy="1332100"/>
          </a:xfrm>
          <a:prstGeom prst="rect">
            <a:avLst/>
          </a:prstGeom>
        </p:spPr>
      </p:pic>
      <p:pic>
        <p:nvPicPr>
          <p:cNvPr id="22" name="Picture 21" descr="Free vector graphic: Eyes, Blue, Drawing, Isolated, Look ...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394" y="2076506"/>
            <a:ext cx="1090671" cy="545336"/>
          </a:xfrm>
          <a:prstGeom prst="rect">
            <a:avLst/>
          </a:prstGeom>
        </p:spPr>
      </p:pic>
      <p:pic>
        <p:nvPicPr>
          <p:cNvPr id="23" name="Picture 22" descr="Kawaii Sisters by xiaoyenzi on DeviantArt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524" y="3098720"/>
            <a:ext cx="1264156" cy="1223638"/>
          </a:xfrm>
          <a:prstGeom prst="rect">
            <a:avLst/>
          </a:prstGeom>
        </p:spPr>
      </p:pic>
      <p:pic>
        <p:nvPicPr>
          <p:cNvPr id="25" name="Picture 24" descr="Clipart - Low Poly Splash Of Color Female Hair Profile ...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688" y="1202102"/>
            <a:ext cx="921980" cy="121186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44329" y="1771934"/>
            <a:ext cx="17347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 smtClean="0">
                <a:latin typeface="Cutive" panose="020B0604020202020204" charset="0"/>
              </a:rPr>
              <a:t>estne</a:t>
            </a:r>
            <a:r>
              <a:rPr lang="en-US" sz="1600" dirty="0" smtClean="0">
                <a:latin typeface="Cutive" panose="020B0604020202020204" charset="0"/>
              </a:rPr>
              <a:t> </a:t>
            </a:r>
            <a:r>
              <a:rPr lang="en-US" sz="1600" dirty="0" err="1" smtClean="0">
                <a:latin typeface="Cutive" panose="020B0604020202020204" charset="0"/>
              </a:rPr>
              <a:t>puella</a:t>
            </a:r>
            <a:r>
              <a:rPr lang="en-US" sz="1600" dirty="0" smtClean="0">
                <a:latin typeface="Cutive" panose="020B0604020202020204" charset="0"/>
              </a:rPr>
              <a:t>?</a:t>
            </a:r>
            <a:endParaRPr lang="en-US" sz="1600" dirty="0">
              <a:latin typeface="Cutive" panose="020B060402020202020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407" y="3098720"/>
            <a:ext cx="19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utive" panose="020B0604020202020204" charset="0"/>
              </a:rPr>
              <a:t>g</a:t>
            </a:r>
            <a:r>
              <a:rPr lang="en-US" sz="1600" dirty="0" err="1" smtClean="0">
                <a:latin typeface="Cutive" panose="020B0604020202020204" charset="0"/>
              </a:rPr>
              <a:t>eritne</a:t>
            </a:r>
            <a:r>
              <a:rPr lang="en-US" sz="1600" dirty="0" smtClean="0">
                <a:latin typeface="Cutive" panose="020B0604020202020204" charset="0"/>
              </a:rPr>
              <a:t> </a:t>
            </a:r>
            <a:r>
              <a:rPr lang="en-US" sz="1600" dirty="0" err="1" smtClean="0">
                <a:latin typeface="Cutive" panose="020B0604020202020204" charset="0"/>
              </a:rPr>
              <a:t>calceos</a:t>
            </a:r>
            <a:r>
              <a:rPr lang="en-US" sz="1600" dirty="0" smtClean="0">
                <a:latin typeface="Cutive" panose="020B0604020202020204" charset="0"/>
              </a:rPr>
              <a:t> (</a:t>
            </a:r>
            <a:r>
              <a:rPr lang="en-US" sz="1600" dirty="0" err="1" smtClean="0">
                <a:latin typeface="Cutive" panose="020B0604020202020204" charset="0"/>
              </a:rPr>
              <a:t>colores</a:t>
            </a:r>
            <a:r>
              <a:rPr lang="en-US" sz="1600" dirty="0" smtClean="0">
                <a:latin typeface="Cutive" panose="020B0604020202020204" charset="0"/>
              </a:rPr>
              <a:t>)?</a:t>
            </a:r>
            <a:endParaRPr lang="en-US" sz="1600" dirty="0">
              <a:latin typeface="Cutive" panose="020B0604020202020204" charset="0"/>
            </a:endParaRPr>
          </a:p>
        </p:txBody>
      </p:sp>
      <p:pic>
        <p:nvPicPr>
          <p:cNvPr id="9" name="Picture 8" descr="Cartoon Drawn Blue · Free image on Pixabay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063" y="3475018"/>
            <a:ext cx="850931" cy="5132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40645" y="3602975"/>
            <a:ext cx="2841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utive" panose="020B0604020202020204" charset="0"/>
              </a:rPr>
              <a:t>h</a:t>
            </a:r>
            <a:r>
              <a:rPr lang="en-US" sz="1600" dirty="0" err="1" smtClean="0">
                <a:latin typeface="Cutive" panose="020B0604020202020204" charset="0"/>
              </a:rPr>
              <a:t>abetne</a:t>
            </a:r>
            <a:r>
              <a:rPr lang="en-US" sz="1600" dirty="0" smtClean="0">
                <a:latin typeface="Cutive" panose="020B0604020202020204" charset="0"/>
              </a:rPr>
              <a:t> </a:t>
            </a:r>
            <a:r>
              <a:rPr lang="en-US" sz="1600" dirty="0" err="1" smtClean="0">
                <a:latin typeface="Cutive" panose="020B0604020202020204" charset="0"/>
              </a:rPr>
              <a:t>perspicillum</a:t>
            </a:r>
            <a:r>
              <a:rPr lang="en-US" sz="1600" dirty="0" smtClean="0">
                <a:latin typeface="Cutive" panose="020B0604020202020204" charset="0"/>
              </a:rPr>
              <a:t>?</a:t>
            </a:r>
            <a:endParaRPr lang="en-US" sz="1600" dirty="0">
              <a:latin typeface="Cutive" panose="020B0604020202020204" charset="0"/>
            </a:endParaRPr>
          </a:p>
        </p:txBody>
      </p:sp>
      <p:pic>
        <p:nvPicPr>
          <p:cNvPr id="11" name="Picture 10" descr="Eyeglasses Black · Free vector graphic on Pixabay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151" y="3961426"/>
            <a:ext cx="1044329" cy="52216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26492" y="4593775"/>
            <a:ext cx="2710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utive" panose="020B0604020202020204" charset="0"/>
              </a:rPr>
              <a:t>h</a:t>
            </a:r>
            <a:r>
              <a:rPr lang="en-US" sz="1600" dirty="0" err="1" smtClean="0">
                <a:latin typeface="Cutive" panose="020B0604020202020204" charset="0"/>
              </a:rPr>
              <a:t>abetne</a:t>
            </a:r>
            <a:r>
              <a:rPr lang="en-US" sz="1600" dirty="0" smtClean="0">
                <a:latin typeface="Cutive" panose="020B0604020202020204" charset="0"/>
              </a:rPr>
              <a:t> </a:t>
            </a:r>
            <a:r>
              <a:rPr lang="en-US" sz="1600" dirty="0" err="1" smtClean="0">
                <a:latin typeface="Cutive" panose="020B0604020202020204" charset="0"/>
              </a:rPr>
              <a:t>gemmas</a:t>
            </a:r>
            <a:r>
              <a:rPr lang="en-US" sz="1600" dirty="0" smtClean="0">
                <a:latin typeface="Cutive" panose="020B0604020202020204" charset="0"/>
              </a:rPr>
              <a:t>?</a:t>
            </a:r>
            <a:endParaRPr lang="en-US" sz="1600" dirty="0">
              <a:latin typeface="Cutive" panose="020B0604020202020204" charset="0"/>
            </a:endParaRPr>
          </a:p>
        </p:txBody>
      </p:sp>
      <p:pic>
        <p:nvPicPr>
          <p:cNvPr id="13" name="Picture 12" descr="Jewel Case Pearl Necklace · Free vector graphic on Pixabay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818" y="4219949"/>
            <a:ext cx="896721" cy="85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8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4709" y="156012"/>
            <a:ext cx="8520600" cy="572700"/>
          </a:xfrm>
        </p:spPr>
        <p:txBody>
          <a:bodyPr/>
          <a:lstStyle/>
          <a:p>
            <a:pPr algn="ctr"/>
            <a:r>
              <a:rPr lang="en-US" sz="5200" dirty="0" smtClean="0">
                <a:latin typeface="Cutive" panose="020B0604020202020204" charset="0"/>
              </a:rPr>
              <a:t>Duo </a:t>
            </a:r>
            <a:r>
              <a:rPr lang="en-US" sz="5200" dirty="0" err="1" smtClean="0">
                <a:latin typeface="Cutive" panose="020B0604020202020204" charset="0"/>
              </a:rPr>
              <a:t>vera</a:t>
            </a:r>
            <a:r>
              <a:rPr lang="en-US" sz="5200" dirty="0" smtClean="0">
                <a:latin typeface="Cutive" panose="020B0604020202020204" charset="0"/>
              </a:rPr>
              <a:t> et </a:t>
            </a:r>
            <a:br>
              <a:rPr lang="en-US" sz="5200" dirty="0" smtClean="0">
                <a:latin typeface="Cutive" panose="020B0604020202020204" charset="0"/>
              </a:rPr>
            </a:br>
            <a:r>
              <a:rPr lang="en-US" sz="5200" dirty="0" err="1" smtClean="0">
                <a:latin typeface="Cutive" panose="020B0604020202020204" charset="0"/>
              </a:rPr>
              <a:t>unum</a:t>
            </a:r>
            <a:r>
              <a:rPr lang="en-US" sz="5200" dirty="0" smtClean="0">
                <a:latin typeface="Cutive" panose="020B0604020202020204" charset="0"/>
              </a:rPr>
              <a:t> </a:t>
            </a:r>
            <a:r>
              <a:rPr lang="en-US" sz="5200" dirty="0" err="1" smtClean="0">
                <a:latin typeface="Cutive" panose="020B0604020202020204" charset="0"/>
              </a:rPr>
              <a:t>mendacium</a:t>
            </a:r>
            <a:endParaRPr lang="en-US" sz="5200" dirty="0">
              <a:latin typeface="Cutive" panose="020B060402020202020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9508" y="2346249"/>
            <a:ext cx="85449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Cutive" panose="020B0604020202020204" charset="0"/>
              </a:rPr>
              <a:t>e</a:t>
            </a:r>
            <a:r>
              <a:rPr lang="en-US" sz="2800" dirty="0" err="1" smtClean="0">
                <a:latin typeface="Cutive" panose="020B0604020202020204" charset="0"/>
              </a:rPr>
              <a:t>st</a:t>
            </a:r>
            <a:r>
              <a:rPr lang="en-US" sz="2800" dirty="0" smtClean="0">
                <a:latin typeface="Cutive" panose="020B0604020202020204" charset="0"/>
              </a:rPr>
              <a:t> </a:t>
            </a:r>
            <a:r>
              <a:rPr lang="en-US" sz="2800" dirty="0" err="1" smtClean="0">
                <a:latin typeface="Cutive" panose="020B0604020202020204" charset="0"/>
              </a:rPr>
              <a:t>mendacium</a:t>
            </a:r>
            <a:r>
              <a:rPr lang="en-US" sz="2800" dirty="0" smtClean="0">
                <a:latin typeface="Cutive" panose="020B0604020202020204" charset="0"/>
              </a:rPr>
              <a:t>.                      </a:t>
            </a:r>
            <a:r>
              <a:rPr lang="en-US" sz="2800" dirty="0" err="1" smtClean="0">
                <a:latin typeface="Cutive" panose="020B0604020202020204" charset="0"/>
              </a:rPr>
              <a:t>est</a:t>
            </a:r>
            <a:r>
              <a:rPr lang="en-US" sz="2800" dirty="0" smtClean="0">
                <a:latin typeface="Cutive" panose="020B0604020202020204" charset="0"/>
              </a:rPr>
              <a:t> </a:t>
            </a:r>
            <a:r>
              <a:rPr lang="en-US" sz="2800" dirty="0" err="1" smtClean="0">
                <a:latin typeface="Cutive" panose="020B0604020202020204" charset="0"/>
              </a:rPr>
              <a:t>verum</a:t>
            </a:r>
            <a:r>
              <a:rPr lang="en-US" sz="2800" dirty="0" smtClean="0">
                <a:latin typeface="Cutive" panose="020B0604020202020204" charset="0"/>
              </a:rPr>
              <a:t>.</a:t>
            </a:r>
          </a:p>
          <a:p>
            <a:endParaRPr lang="en-US" sz="2800" dirty="0">
              <a:latin typeface="Cutive" panose="020B0604020202020204" charset="0"/>
            </a:endParaRPr>
          </a:p>
          <a:p>
            <a:r>
              <a:rPr lang="en-US" sz="2800" dirty="0" err="1">
                <a:latin typeface="Cutive" panose="020B0604020202020204" charset="0"/>
              </a:rPr>
              <a:t>s</a:t>
            </a:r>
            <a:r>
              <a:rPr lang="en-US" sz="2800" dirty="0" err="1" smtClean="0">
                <a:latin typeface="Cutive" panose="020B0604020202020204" charset="0"/>
              </a:rPr>
              <a:t>cio</a:t>
            </a:r>
            <a:r>
              <a:rPr lang="en-US" sz="2800" dirty="0" smtClean="0">
                <a:latin typeface="Cutive" panose="020B0604020202020204" charset="0"/>
              </a:rPr>
              <a:t>!                </a:t>
            </a:r>
            <a:r>
              <a:rPr lang="en-US" sz="2800" dirty="0" err="1">
                <a:latin typeface="Cutive" panose="020B0604020202020204" charset="0"/>
              </a:rPr>
              <a:t>n</a:t>
            </a:r>
            <a:r>
              <a:rPr lang="en-US" sz="2800" dirty="0" err="1" smtClean="0">
                <a:latin typeface="Cutive" panose="020B0604020202020204" charset="0"/>
              </a:rPr>
              <a:t>escio</a:t>
            </a:r>
            <a:r>
              <a:rPr lang="en-US" sz="2800" dirty="0" smtClean="0">
                <a:latin typeface="Cutive" panose="020B0604020202020204" charset="0"/>
              </a:rPr>
              <a:t>.</a:t>
            </a:r>
          </a:p>
          <a:p>
            <a:endParaRPr lang="en-US" sz="2800" dirty="0">
              <a:latin typeface="Cutive" panose="020B0604020202020204" charset="0"/>
            </a:endParaRPr>
          </a:p>
          <a:p>
            <a:r>
              <a:rPr lang="en-US" sz="2800" dirty="0" err="1">
                <a:latin typeface="Cutive" panose="020B0604020202020204" charset="0"/>
              </a:rPr>
              <a:t>m</a:t>
            </a:r>
            <a:r>
              <a:rPr lang="en-US" sz="2800" dirty="0" err="1" smtClean="0">
                <a:latin typeface="Cutive" panose="020B0604020202020204" charset="0"/>
              </a:rPr>
              <a:t>endax</a:t>
            </a:r>
            <a:r>
              <a:rPr lang="en-US" sz="2800" dirty="0" smtClean="0">
                <a:latin typeface="Cutive" panose="020B0604020202020204" charset="0"/>
              </a:rPr>
              <a:t>!                 </a:t>
            </a:r>
            <a:r>
              <a:rPr lang="en-US" sz="2800" dirty="0" err="1">
                <a:latin typeface="Cutive" panose="020B0604020202020204" charset="0"/>
              </a:rPr>
              <a:t>n</a:t>
            </a:r>
            <a:r>
              <a:rPr lang="en-US" sz="2800" dirty="0" err="1" smtClean="0">
                <a:latin typeface="Cutive" panose="020B0604020202020204" charset="0"/>
              </a:rPr>
              <a:t>ugae</a:t>
            </a:r>
            <a:r>
              <a:rPr lang="en-US" sz="2800" dirty="0" smtClean="0">
                <a:latin typeface="Cutive" panose="020B0604020202020204" charset="0"/>
              </a:rPr>
              <a:t>!                        </a:t>
            </a:r>
            <a:r>
              <a:rPr lang="en-US" sz="2800" dirty="0" err="1">
                <a:latin typeface="Cutive" panose="020B0604020202020204" charset="0"/>
              </a:rPr>
              <a:t>i</a:t>
            </a:r>
            <a:r>
              <a:rPr lang="en-US" sz="2800" dirty="0" err="1" smtClean="0">
                <a:latin typeface="Cutive" panose="020B0604020202020204" charset="0"/>
              </a:rPr>
              <a:t>nsanus</a:t>
            </a:r>
            <a:r>
              <a:rPr lang="en-US" sz="2800" dirty="0" smtClean="0">
                <a:latin typeface="Cutive" panose="020B0604020202020204" charset="0"/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2538" y="1756277"/>
            <a:ext cx="3661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Two truths and one lie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1692" y="2794337"/>
            <a:ext cx="84527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		that’s a lie.			</a:t>
            </a:r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t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hat’s the truth.</a:t>
            </a:r>
          </a:p>
          <a:p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	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I know!	I don’t know.</a:t>
            </a:r>
          </a:p>
          <a:p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	liar!			nonsense!			crazy!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pic>
        <p:nvPicPr>
          <p:cNvPr id="7" name="Picture 6" descr="Clipart - Shhh (#2)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0" y="433656"/>
            <a:ext cx="1515139" cy="161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30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663" y="138599"/>
            <a:ext cx="8520600" cy="572700"/>
          </a:xfrm>
        </p:spPr>
        <p:txBody>
          <a:bodyPr/>
          <a:lstStyle/>
          <a:p>
            <a:pPr algn="ctr"/>
            <a:r>
              <a:rPr lang="en-US" sz="5400" dirty="0" err="1" smtClean="0">
                <a:latin typeface="Cutive" panose="020B0604020202020204" charset="0"/>
              </a:rPr>
              <a:t>Ubi</a:t>
            </a:r>
            <a:r>
              <a:rPr lang="en-US" sz="5400" dirty="0" smtClean="0">
                <a:latin typeface="Cutive" panose="020B0604020202020204" charset="0"/>
              </a:rPr>
              <a:t> </a:t>
            </a:r>
            <a:r>
              <a:rPr lang="en-US" sz="5400" dirty="0" err="1" smtClean="0">
                <a:latin typeface="Cutive" panose="020B0604020202020204" charset="0"/>
              </a:rPr>
              <a:t>est</a:t>
            </a:r>
            <a:r>
              <a:rPr lang="en-US" sz="5400" dirty="0" smtClean="0">
                <a:latin typeface="Cutive" panose="020B0604020202020204" charset="0"/>
              </a:rPr>
              <a:t> in </a:t>
            </a:r>
            <a:r>
              <a:rPr lang="en-US" sz="5400" dirty="0" err="1" smtClean="0">
                <a:latin typeface="Cutive" panose="020B0604020202020204" charset="0"/>
              </a:rPr>
              <a:t>mundo</a:t>
            </a:r>
            <a:r>
              <a:rPr lang="en-US" sz="5400" dirty="0">
                <a:latin typeface="Cutive" panose="020B0604020202020204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663" y="1328719"/>
            <a:ext cx="8544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Cutive" panose="020B0604020202020204" charset="0"/>
              </a:rPr>
              <a:t>a</a:t>
            </a:r>
            <a:r>
              <a:rPr lang="en-US" sz="2800" dirty="0" err="1" smtClean="0">
                <a:latin typeface="Cutive" panose="020B0604020202020204" charset="0"/>
              </a:rPr>
              <a:t>udite</a:t>
            </a:r>
            <a:r>
              <a:rPr lang="en-US" sz="2800" dirty="0" smtClean="0">
                <a:latin typeface="Cutive" panose="020B0604020202020204" charset="0"/>
              </a:rPr>
              <a:t> et </a:t>
            </a:r>
            <a:r>
              <a:rPr lang="en-US" sz="2800" dirty="0" err="1" smtClean="0">
                <a:latin typeface="Cutive" panose="020B0604020202020204" charset="0"/>
              </a:rPr>
              <a:t>putate</a:t>
            </a:r>
            <a:r>
              <a:rPr lang="en-US" sz="2800" dirty="0" smtClean="0">
                <a:latin typeface="Cutive" panose="020B0604020202020204" charset="0"/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2689" y="928609"/>
            <a:ext cx="2111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utive" panose="020B0604020202020204" charset="0"/>
              </a:rPr>
              <a:t>i</a:t>
            </a:r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n the world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51902" y="1791824"/>
            <a:ext cx="845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a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nd think!</a:t>
            </a:r>
          </a:p>
        </p:txBody>
      </p:sp>
      <p:pic>
        <p:nvPicPr>
          <p:cNvPr id="8" name="Picture 7" descr="World Map Continents Africa · Free vector graphic on Pixaba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654" y="1484984"/>
            <a:ext cx="3518047" cy="1802999"/>
          </a:xfrm>
          <a:prstGeom prst="rect">
            <a:avLst/>
          </a:prstGeom>
        </p:spPr>
      </p:pic>
      <p:pic>
        <p:nvPicPr>
          <p:cNvPr id="9" name="Picture 8" descr="Map United States Usa · Free vector graphic on Pixab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01" y="2315044"/>
            <a:ext cx="2860713" cy="1765596"/>
          </a:xfrm>
          <a:prstGeom prst="rect">
            <a:avLst/>
          </a:prstGeom>
        </p:spPr>
      </p:pic>
      <p:pic>
        <p:nvPicPr>
          <p:cNvPr id="10" name="Picture 9" descr="City Buildings Skyscrapers · Free vector graphic on Pixaba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353" y="3764852"/>
            <a:ext cx="1659530" cy="11149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1663" y="4189427"/>
            <a:ext cx="30105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utive" panose="020B0604020202020204" charset="0"/>
              </a:rPr>
              <a:t>i</a:t>
            </a:r>
            <a:r>
              <a:rPr lang="en-US" sz="2400" dirty="0" smtClean="0">
                <a:latin typeface="Cutive" panose="020B0604020202020204" charset="0"/>
              </a:rPr>
              <a:t>n patria</a:t>
            </a:r>
          </a:p>
          <a:p>
            <a:r>
              <a:rPr lang="en-US" sz="1800" i="1" dirty="0" smtClean="0">
                <a:latin typeface="Cutive" panose="020B0604020202020204" charset="0"/>
              </a:rPr>
              <a:t>U.S.A.</a:t>
            </a:r>
            <a:r>
              <a:rPr lang="en-US" sz="2000" i="1" dirty="0" smtClean="0">
                <a:latin typeface="Cutive" panose="020B0604020202020204" charset="0"/>
              </a:rPr>
              <a:t> </a:t>
            </a:r>
            <a:r>
              <a:rPr lang="en-US" sz="2000" i="1" dirty="0" err="1">
                <a:latin typeface="Cutive" panose="020B0604020202020204" charset="0"/>
              </a:rPr>
              <a:t>est</a:t>
            </a:r>
            <a:r>
              <a:rPr lang="en-US" sz="2000" i="1" dirty="0">
                <a:latin typeface="Cutive" panose="020B0604020202020204" charset="0"/>
              </a:rPr>
              <a:t> </a:t>
            </a:r>
            <a:r>
              <a:rPr lang="en-US" sz="2000" i="1" dirty="0" smtClean="0">
                <a:latin typeface="Cutive" panose="020B0604020202020204" charset="0"/>
              </a:rPr>
              <a:t>patria</a:t>
            </a:r>
            <a:r>
              <a:rPr lang="en-US" sz="1800" dirty="0" smtClean="0">
                <a:latin typeface="Cutive" panose="020B0604020202020204" charset="0"/>
              </a:rPr>
              <a:t>.</a:t>
            </a:r>
            <a:endParaRPr lang="en-US" sz="1800" dirty="0">
              <a:latin typeface="Cutive" panose="020B06040202020202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36396" y="3329900"/>
            <a:ext cx="30076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utive" panose="020B0604020202020204" charset="0"/>
              </a:rPr>
              <a:t>i</a:t>
            </a:r>
            <a:r>
              <a:rPr lang="en-US" sz="2400" dirty="0" smtClean="0">
                <a:latin typeface="Cutive" panose="020B0604020202020204" charset="0"/>
              </a:rPr>
              <a:t>n </a:t>
            </a:r>
            <a:r>
              <a:rPr lang="en-US" sz="2400" dirty="0" err="1" smtClean="0">
                <a:latin typeface="Cutive" panose="020B0604020202020204" charset="0"/>
              </a:rPr>
              <a:t>continente</a:t>
            </a:r>
            <a:endParaRPr lang="en-US" sz="2400" dirty="0" smtClean="0">
              <a:latin typeface="Cutive" panose="020B0604020202020204" charset="0"/>
            </a:endParaRPr>
          </a:p>
          <a:p>
            <a:r>
              <a:rPr lang="en-US" sz="1800" i="1" dirty="0" smtClean="0">
                <a:latin typeface="Cutive" panose="020B0604020202020204" charset="0"/>
              </a:rPr>
              <a:t>Africa </a:t>
            </a:r>
            <a:r>
              <a:rPr lang="en-US" sz="1800" i="1" dirty="0" err="1" smtClean="0">
                <a:latin typeface="Cutive" panose="020B0604020202020204" charset="0"/>
              </a:rPr>
              <a:t>est</a:t>
            </a:r>
            <a:r>
              <a:rPr lang="en-US" sz="1800" i="1" dirty="0" smtClean="0">
                <a:latin typeface="Cutive" panose="020B0604020202020204" charset="0"/>
              </a:rPr>
              <a:t> </a:t>
            </a:r>
            <a:r>
              <a:rPr lang="en-US" sz="1800" i="1" dirty="0" err="1" smtClean="0">
                <a:latin typeface="Cutive" panose="020B0604020202020204" charset="0"/>
              </a:rPr>
              <a:t>continens</a:t>
            </a:r>
            <a:r>
              <a:rPr lang="en-US" sz="1800" dirty="0" smtClean="0">
                <a:latin typeface="Cutive" panose="020B0604020202020204" charset="0"/>
              </a:rPr>
              <a:t>.</a:t>
            </a:r>
            <a:endParaRPr lang="en-US" sz="1800" dirty="0">
              <a:latin typeface="Cutive" panose="020B06040202020202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93236" y="4258475"/>
            <a:ext cx="31357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utive" panose="020B0604020202020204" charset="0"/>
              </a:rPr>
              <a:t>i</a:t>
            </a:r>
            <a:r>
              <a:rPr lang="en-US" sz="2400" dirty="0" smtClean="0">
                <a:latin typeface="Cutive" panose="020B0604020202020204" charset="0"/>
              </a:rPr>
              <a:t>n </a:t>
            </a:r>
            <a:r>
              <a:rPr lang="en-US" sz="2400" dirty="0" err="1" smtClean="0">
                <a:latin typeface="Cutive" panose="020B0604020202020204" charset="0"/>
              </a:rPr>
              <a:t>urbe</a:t>
            </a:r>
            <a:endParaRPr lang="en-US" sz="2400" dirty="0" smtClean="0">
              <a:latin typeface="Cutive" panose="020B0604020202020204" charset="0"/>
            </a:endParaRPr>
          </a:p>
          <a:p>
            <a:r>
              <a:rPr lang="en-US" sz="1800" i="1" dirty="0" smtClean="0">
                <a:latin typeface="Cutive" panose="020B0604020202020204" charset="0"/>
              </a:rPr>
              <a:t>Nashville </a:t>
            </a:r>
            <a:r>
              <a:rPr lang="en-US" sz="1800" i="1" dirty="0" err="1" smtClean="0">
                <a:latin typeface="Cutive" panose="020B0604020202020204" charset="0"/>
              </a:rPr>
              <a:t>est</a:t>
            </a:r>
            <a:r>
              <a:rPr lang="en-US" sz="1800" i="1" dirty="0" smtClean="0">
                <a:latin typeface="Cutive" panose="020B0604020202020204" charset="0"/>
              </a:rPr>
              <a:t> </a:t>
            </a:r>
            <a:r>
              <a:rPr lang="en-US" sz="1800" i="1" dirty="0" err="1" smtClean="0">
                <a:latin typeface="Cutive" panose="020B0604020202020204" charset="0"/>
              </a:rPr>
              <a:t>urbs</a:t>
            </a:r>
            <a:r>
              <a:rPr lang="en-US" sz="1800" dirty="0" smtClean="0">
                <a:latin typeface="Cutive" panose="020B0604020202020204" charset="0"/>
              </a:rPr>
              <a:t>.</a:t>
            </a:r>
            <a:endParaRPr lang="en-US" sz="1800" dirty="0">
              <a:latin typeface="Cutive" panose="020B060402020202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4277" y="2822068"/>
            <a:ext cx="21582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utive" panose="020B0604020202020204" charset="0"/>
              </a:rPr>
              <a:t>i</a:t>
            </a:r>
            <a:r>
              <a:rPr lang="en-US" sz="2400" dirty="0" smtClean="0">
                <a:latin typeface="Cutive" panose="020B0604020202020204" charset="0"/>
              </a:rPr>
              <a:t>n </a:t>
            </a:r>
            <a:r>
              <a:rPr lang="en-US" sz="2400" dirty="0" err="1" smtClean="0">
                <a:latin typeface="Cutive" panose="020B0604020202020204" charset="0"/>
              </a:rPr>
              <a:t>civitate</a:t>
            </a:r>
            <a:endParaRPr lang="en-US" sz="2400" dirty="0" smtClean="0">
              <a:latin typeface="Cutive" panose="020B0604020202020204" charset="0"/>
            </a:endParaRPr>
          </a:p>
          <a:p>
            <a:r>
              <a:rPr lang="en-US" sz="1800" i="1" dirty="0" smtClean="0">
                <a:latin typeface="Cutive" panose="020B0604020202020204" charset="0"/>
              </a:rPr>
              <a:t>Virginia </a:t>
            </a:r>
            <a:r>
              <a:rPr lang="en-US" sz="1800" i="1" dirty="0" err="1" smtClean="0">
                <a:latin typeface="Cutive" panose="020B0604020202020204" charset="0"/>
              </a:rPr>
              <a:t>est</a:t>
            </a:r>
            <a:r>
              <a:rPr lang="en-US" sz="1800" i="1" dirty="0" smtClean="0">
                <a:latin typeface="Cutive" panose="020B0604020202020204" charset="0"/>
              </a:rPr>
              <a:t> </a:t>
            </a:r>
            <a:r>
              <a:rPr lang="en-US" sz="1800" i="1" dirty="0" err="1" smtClean="0">
                <a:latin typeface="Cutive" panose="020B0604020202020204" charset="0"/>
              </a:rPr>
              <a:t>civitas</a:t>
            </a:r>
            <a:r>
              <a:rPr lang="en-US" dirty="0" smtClean="0">
                <a:latin typeface="Cutive" panose="020B0604020202020204" charset="0"/>
              </a:rPr>
              <a:t>.</a:t>
            </a:r>
            <a:endParaRPr lang="en-US" dirty="0">
              <a:latin typeface="Cutiv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81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Cutive" panose="020B0604020202020204" charset="0"/>
              </a:rPr>
              <a:t>Quid </a:t>
            </a:r>
            <a:r>
              <a:rPr lang="en-US" sz="5400" dirty="0" err="1" smtClean="0">
                <a:latin typeface="Cutive" panose="020B0604020202020204" charset="0"/>
              </a:rPr>
              <a:t>est</a:t>
            </a:r>
            <a:r>
              <a:rPr lang="en-US" sz="5400" dirty="0" smtClean="0">
                <a:latin typeface="Cutive" panose="020B0604020202020204" charset="0"/>
              </a:rPr>
              <a:t> </a:t>
            </a:r>
            <a:r>
              <a:rPr lang="en-US" sz="5400" dirty="0" err="1" smtClean="0">
                <a:latin typeface="Cutive" panose="020B0604020202020204" charset="0"/>
              </a:rPr>
              <a:t>clavis</a:t>
            </a:r>
            <a:r>
              <a:rPr lang="en-US" sz="5400" dirty="0" smtClean="0">
                <a:latin typeface="Cutive" panose="020B0604020202020204" charset="0"/>
              </a:rPr>
              <a:t>?</a:t>
            </a:r>
            <a:endParaRPr lang="en-US" sz="5400" dirty="0">
              <a:latin typeface="Cutive" panose="020B060402020202020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987" y="2424973"/>
            <a:ext cx="8544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Cutive" panose="020B0604020202020204" charset="0"/>
              </a:rPr>
              <a:t>Haec</a:t>
            </a:r>
            <a:r>
              <a:rPr lang="en-US" sz="2800" dirty="0" smtClean="0">
                <a:latin typeface="Cutive" panose="020B0604020202020204" charset="0"/>
              </a:rPr>
              <a:t> </a:t>
            </a:r>
            <a:r>
              <a:rPr lang="en-US" sz="2800" dirty="0" err="1" smtClean="0">
                <a:latin typeface="Cutive" panose="020B0604020202020204" charset="0"/>
              </a:rPr>
              <a:t>hebdomas</a:t>
            </a:r>
            <a:r>
              <a:rPr lang="en-US" sz="2800" dirty="0" smtClean="0">
                <a:latin typeface="Cutive" panose="020B0604020202020204" charset="0"/>
              </a:rPr>
              <a:t>, </a:t>
            </a:r>
            <a:r>
              <a:rPr lang="en-US" sz="2800" dirty="0" err="1" smtClean="0">
                <a:latin typeface="Cutive" panose="020B0604020202020204" charset="0"/>
              </a:rPr>
              <a:t>clavis</a:t>
            </a:r>
            <a:r>
              <a:rPr lang="en-US" sz="2800" dirty="0" smtClean="0">
                <a:latin typeface="Cutive" panose="020B0604020202020204" charset="0"/>
              </a:rPr>
              <a:t> in </a:t>
            </a:r>
            <a:r>
              <a:rPr lang="en-US" sz="2800" dirty="0" err="1" smtClean="0">
                <a:latin typeface="Cutive" panose="020B0604020202020204" charset="0"/>
              </a:rPr>
              <a:t>classem</a:t>
            </a:r>
            <a:r>
              <a:rPr lang="en-US" sz="2800" dirty="0" smtClean="0">
                <a:latin typeface="Cutive" panose="020B0604020202020204" charset="0"/>
              </a:rPr>
              <a:t> </a:t>
            </a:r>
            <a:r>
              <a:rPr lang="en-US" sz="2800" dirty="0" err="1" smtClean="0">
                <a:latin typeface="Cutive" panose="020B0604020202020204" charset="0"/>
              </a:rPr>
              <a:t>est</a:t>
            </a:r>
            <a:r>
              <a:rPr lang="en-US" sz="2800" dirty="0" smtClean="0">
                <a:latin typeface="Cutive" panose="020B0604020202020204" charset="0"/>
              </a:rPr>
              <a:t>:</a:t>
            </a:r>
            <a:endParaRPr lang="en-US" sz="2800" dirty="0">
              <a:latin typeface="Cutive" panose="020B060402020202020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4607" y="1245099"/>
            <a:ext cx="465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What is the password?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54166" y="2867791"/>
            <a:ext cx="2312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t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his week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pic>
        <p:nvPicPr>
          <p:cNvPr id="6" name="Picture 5" descr="Silence PNG Clipart | PNG Al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03" y="3237123"/>
            <a:ext cx="1028173" cy="1240631"/>
          </a:xfrm>
          <a:prstGeom prst="rect">
            <a:avLst/>
          </a:prstGeom>
        </p:spPr>
      </p:pic>
      <p:pic>
        <p:nvPicPr>
          <p:cNvPr id="7" name="Picture 6" descr="Hide data without any sofware !! | Techworld 4 U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728" y="292599"/>
            <a:ext cx="2030187" cy="20301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34207" y="3391011"/>
            <a:ext cx="6926317" cy="12618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50"/>
                </a:solidFill>
                <a:latin typeface="Cutive" panose="020B0604020202020204" charset="0"/>
              </a:rPr>
              <a:t>Tota</a:t>
            </a:r>
            <a:r>
              <a:rPr lang="en-US" sz="4000" dirty="0" smtClean="0">
                <a:solidFill>
                  <a:srgbClr val="00B050"/>
                </a:solidFill>
                <a:latin typeface="Cutive" panose="020B0604020202020204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Cutive" panose="020B0604020202020204" charset="0"/>
              </a:rPr>
              <a:t>nocte</a:t>
            </a:r>
            <a:r>
              <a:rPr lang="en-US" sz="4000" dirty="0" smtClean="0">
                <a:solidFill>
                  <a:srgbClr val="00B050"/>
                </a:solidFill>
                <a:latin typeface="Cutive" panose="020B0604020202020204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Cutive" panose="020B0604020202020204" charset="0"/>
              </a:rPr>
              <a:t>vigilavi</a:t>
            </a:r>
            <a:r>
              <a:rPr lang="en-US" sz="4000" dirty="0" smtClean="0">
                <a:solidFill>
                  <a:srgbClr val="00B050"/>
                </a:solidFill>
                <a:latin typeface="Cutive" panose="020B0604020202020204" charset="0"/>
              </a:rPr>
              <a:t>!</a:t>
            </a:r>
            <a:endParaRPr lang="en-US" sz="4000" dirty="0" smtClean="0">
              <a:solidFill>
                <a:srgbClr val="00B050"/>
              </a:solidFill>
              <a:latin typeface="Cutive" panose="020B0604020202020204" charset="0"/>
            </a:endParaRPr>
          </a:p>
          <a:p>
            <a:endParaRPr lang="en-US" sz="3600" dirty="0">
              <a:solidFill>
                <a:srgbClr val="00B050"/>
              </a:solidFill>
              <a:latin typeface="Cutiv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88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/>
          <p:nvPr/>
        </p:nvSpPr>
        <p:spPr>
          <a:xfrm>
            <a:off x="1724813" y="1472367"/>
            <a:ext cx="6795000" cy="9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Hodie</a:t>
            </a:r>
            <a:r>
              <a:rPr lang="en-US" sz="4500" dirty="0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in </a:t>
            </a:r>
            <a:r>
              <a:rPr lang="en-US" sz="4500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classe</a:t>
            </a:r>
            <a:r>
              <a:rPr lang="en-US" sz="4500" dirty="0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...</a:t>
            </a:r>
            <a:endParaRPr sz="2800" dirty="0">
              <a:solidFill>
                <a:srgbClr val="CC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802" y="3053023"/>
            <a:ext cx="2828925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728" y="612225"/>
            <a:ext cx="1118970" cy="142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2392" y="2483482"/>
            <a:ext cx="1938825" cy="1428218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1"/>
          <p:cNvSpPr txBox="1"/>
          <p:nvPr/>
        </p:nvSpPr>
        <p:spPr>
          <a:xfrm>
            <a:off x="187613" y="176100"/>
            <a:ext cx="1537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scribimus</a:t>
            </a:r>
            <a:endParaRPr sz="1800" dirty="0">
              <a:solidFill>
                <a:srgbClr val="CC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43" name="Google Shape;143;p21"/>
          <p:cNvSpPr txBox="1"/>
          <p:nvPr/>
        </p:nvSpPr>
        <p:spPr>
          <a:xfrm>
            <a:off x="673025" y="4541681"/>
            <a:ext cx="3000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n" sz="18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dico     et       auditis</a:t>
            </a:r>
            <a:endParaRPr sz="1800" dirty="0">
              <a:solidFill>
                <a:srgbClr val="CC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44" name="Google Shape;144;p21"/>
          <p:cNvSpPr txBox="1"/>
          <p:nvPr/>
        </p:nvSpPr>
        <p:spPr>
          <a:xfrm>
            <a:off x="7567696" y="176100"/>
            <a:ext cx="1621053" cy="4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legimus </a:t>
            </a:r>
            <a:endParaRPr sz="1800" dirty="0">
              <a:solidFill>
                <a:srgbClr val="CC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47" name="Google Shape;147;p21"/>
          <p:cNvSpPr txBox="1"/>
          <p:nvPr/>
        </p:nvSpPr>
        <p:spPr>
          <a:xfrm>
            <a:off x="7567696" y="3862648"/>
            <a:ext cx="30000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cantamus</a:t>
            </a:r>
            <a:endParaRPr sz="1800" dirty="0">
              <a:solidFill>
                <a:srgbClr val="CC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48" name="Google Shape;14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70750" y="598116"/>
            <a:ext cx="1481700" cy="148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1"/>
          <p:cNvPicPr preferRelativeResize="0"/>
          <p:nvPr/>
        </p:nvPicPr>
        <p:blipFill rotWithShape="1">
          <a:blip r:embed="rId7">
            <a:alphaModFix/>
          </a:blip>
          <a:srcRect b="16839"/>
          <a:stretch/>
        </p:blipFill>
        <p:spPr>
          <a:xfrm>
            <a:off x="7598796" y="2229423"/>
            <a:ext cx="1353654" cy="16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3717377" y="3916460"/>
            <a:ext cx="1622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1800" dirty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spectamus</a:t>
            </a:r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553802" y="2780710"/>
            <a:ext cx="2893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800" dirty="0" err="1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dicimus</a:t>
            </a:r>
            <a:r>
              <a:rPr lang="en-US" sz="18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   /   </a:t>
            </a:r>
            <a:r>
              <a:rPr lang="en-US" sz="1800" dirty="0" err="1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audimus</a:t>
            </a:r>
            <a:endParaRPr lang="en-US" sz="1800" dirty="0">
              <a:solidFill>
                <a:srgbClr val="CC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47411" y="216534"/>
            <a:ext cx="5412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7030A0"/>
                </a:solidFill>
                <a:latin typeface="Cutive" panose="020B0604020202020204" charset="0"/>
              </a:rPr>
              <a:t>Magistra</a:t>
            </a:r>
            <a:r>
              <a:rPr lang="en-US" sz="2400" dirty="0" smtClean="0">
                <a:solidFill>
                  <a:srgbClr val="7030A0"/>
                </a:solidFill>
                <a:latin typeface="Cutive" panose="020B0604020202020204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Cutive" panose="020B0604020202020204" charset="0"/>
              </a:rPr>
              <a:t>docet</a:t>
            </a:r>
            <a:r>
              <a:rPr lang="en-US" sz="2400" dirty="0" smtClean="0">
                <a:solidFill>
                  <a:srgbClr val="7030A0"/>
                </a:solidFill>
                <a:latin typeface="Cutive" panose="020B0604020202020204" charset="0"/>
              </a:rPr>
              <a:t>... </a:t>
            </a:r>
          </a:p>
          <a:p>
            <a:pPr algn="r"/>
            <a:r>
              <a:rPr lang="en-US" sz="2400" dirty="0" err="1" smtClean="0">
                <a:solidFill>
                  <a:srgbClr val="7030A0"/>
                </a:solidFill>
                <a:latin typeface="Cutive" panose="020B0604020202020204" charset="0"/>
              </a:rPr>
              <a:t>discipuli</a:t>
            </a:r>
            <a:r>
              <a:rPr lang="en-US" sz="2400" dirty="0" smtClean="0">
                <a:solidFill>
                  <a:srgbClr val="7030A0"/>
                </a:solidFill>
                <a:latin typeface="Cutive" panose="020B0604020202020204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Cutive" panose="020B0604020202020204" charset="0"/>
              </a:rPr>
              <a:t>discunt</a:t>
            </a:r>
            <a:endParaRPr lang="en-US" sz="2400" dirty="0">
              <a:solidFill>
                <a:srgbClr val="7030A0"/>
              </a:solidFill>
              <a:latin typeface="Cutive" panose="020B0604020202020204" charset="0"/>
            </a:endParaRPr>
          </a:p>
        </p:txBody>
      </p:sp>
      <p:pic>
        <p:nvPicPr>
          <p:cNvPr id="3" name="Picture 2" descr="Stick Figure Pen Hand · Free vector graphic on Pixabay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066" y="3309618"/>
            <a:ext cx="1687776" cy="13080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96038" y="4621799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pingimus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361960"/>
            <a:ext cx="8520600" cy="572700"/>
          </a:xfrm>
        </p:spPr>
        <p:txBody>
          <a:bodyPr/>
          <a:lstStyle/>
          <a:p>
            <a:pPr algn="ctr"/>
            <a:r>
              <a:rPr lang="en-US" sz="8000" dirty="0" smtClean="0">
                <a:latin typeface="Cutive" panose="020B0604020202020204" charset="0"/>
              </a:rPr>
              <a:t>Brain Breaks </a:t>
            </a:r>
            <a:r>
              <a:rPr lang="en-US" sz="8000" i="1" dirty="0" smtClean="0">
                <a:latin typeface="Cutive" panose="020B0604020202020204" charset="0"/>
              </a:rPr>
              <a:t>in Latin</a:t>
            </a:r>
            <a:endParaRPr lang="en-US" sz="8000" i="1" dirty="0">
              <a:latin typeface="Cutive" panose="020B0604020202020204" charset="0"/>
            </a:endParaRPr>
          </a:p>
        </p:txBody>
      </p:sp>
      <p:pic>
        <p:nvPicPr>
          <p:cNvPr id="3" name="Picture 2" descr="Cómo afecta a tu mente el entrenamiento con pesas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460" y="320599"/>
            <a:ext cx="2554460" cy="204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51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utive" panose="020B0604020202020204" charset="0"/>
              </a:rPr>
              <a:t>Decimation</a:t>
            </a:r>
            <a:endParaRPr lang="en-US" dirty="0">
              <a:latin typeface="Cutive" panose="020B060402020202020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state!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Formate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circulum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!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Magistra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incipiet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... </a:t>
            </a:r>
            <a:r>
              <a:rPr lang="en-US" dirty="0" err="1">
                <a:solidFill>
                  <a:schemeClr val="tx1"/>
                </a:solidFill>
                <a:latin typeface="Cutive" panose="020B0604020202020204" charset="0"/>
              </a:rPr>
              <a:t>u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nus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duo,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tres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</a:t>
            </a:r>
          </a:p>
          <a:p>
            <a:endParaRPr lang="en-US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dicite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unum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numerum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duos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numeros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aut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tres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numeros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</a:t>
            </a:r>
          </a:p>
          <a:p>
            <a:pPr marL="114300" indent="0">
              <a:buNone/>
            </a:pPr>
            <a:endParaRPr lang="en-US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Si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dicis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“</a:t>
            </a:r>
            <a:r>
              <a:rPr lang="en-US" b="1" u="sng" dirty="0" err="1" smtClean="0">
                <a:solidFill>
                  <a:schemeClr val="tx1"/>
                </a:solidFill>
                <a:latin typeface="Cutive" panose="020B0604020202020204" charset="0"/>
              </a:rPr>
              <a:t>decem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”,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sede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in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sella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tua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 </a:t>
            </a:r>
            <a:endParaRPr lang="en-US" dirty="0">
              <a:solidFill>
                <a:schemeClr val="tx1"/>
              </a:solidFill>
              <a:latin typeface="Cutive" panose="020B0604020202020204" charset="0"/>
            </a:endParaRPr>
          </a:p>
        </p:txBody>
      </p:sp>
      <p:pic>
        <p:nvPicPr>
          <p:cNvPr id="4" name="Picture 3" descr="Blog de Cristina | A NEW LANGUAGE MEANS ANOTHER VISION OF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121" y="376119"/>
            <a:ext cx="984506" cy="1283211"/>
          </a:xfrm>
          <a:prstGeom prst="rect">
            <a:avLst/>
          </a:prstGeom>
        </p:spPr>
      </p:pic>
      <p:pic>
        <p:nvPicPr>
          <p:cNvPr id="5" name="Picture 4" descr="Group Circle Community · Free vector graphic on Pixab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08703"/>
            <a:ext cx="1444957" cy="1501254"/>
          </a:xfrm>
          <a:prstGeom prst="rect">
            <a:avLst/>
          </a:prstGeom>
        </p:spPr>
      </p:pic>
      <p:pic>
        <p:nvPicPr>
          <p:cNvPr id="6" name="Picture 5" descr="1 To 10 Numbers Transparent Background | PNG All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2" r="42563" b="53641"/>
          <a:stretch/>
        </p:blipFill>
        <p:spPr>
          <a:xfrm>
            <a:off x="6275330" y="2201732"/>
            <a:ext cx="2011680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0090" y="3807871"/>
            <a:ext cx="993734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utive" panose="020B0604020202020204" charset="0"/>
              </a:rPr>
              <a:t>Heads Down, Thumbs Up!</a:t>
            </a:r>
            <a:endParaRPr lang="en-US" dirty="0">
              <a:latin typeface="Cutive" panose="020B060402020202020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Magistra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 legit </a:t>
            </a:r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tres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 personas.</a:t>
            </a:r>
          </a:p>
          <a:p>
            <a:pPr marL="114300" indent="0">
              <a:buNone/>
            </a:pPr>
            <a:endParaRPr lang="en-US" sz="1600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, </a:t>
            </a:r>
            <a:r>
              <a:rPr lang="en-US" sz="1600" b="1" u="sng" dirty="0" err="1" smtClean="0">
                <a:solidFill>
                  <a:schemeClr val="tx1"/>
                </a:solidFill>
                <a:latin typeface="Cutive" panose="020B0604020202020204" charset="0"/>
              </a:rPr>
              <a:t>descendite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 capita in </a:t>
            </a:r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mensa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!</a:t>
            </a:r>
          </a:p>
          <a:p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, </a:t>
            </a:r>
            <a:r>
              <a:rPr lang="en-US" sz="1600" b="1" u="sng" dirty="0" err="1" smtClean="0">
                <a:solidFill>
                  <a:schemeClr val="tx1"/>
                </a:solidFill>
                <a:latin typeface="Cutive" panose="020B0604020202020204" charset="0"/>
              </a:rPr>
              <a:t>ascendite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pollicem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.</a:t>
            </a:r>
          </a:p>
          <a:p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, </a:t>
            </a:r>
            <a:r>
              <a:rPr lang="en-US" sz="1600" b="1" u="sng" dirty="0" err="1" smtClean="0">
                <a:solidFill>
                  <a:schemeClr val="tx1"/>
                </a:solidFill>
                <a:latin typeface="Cutive" panose="020B0604020202020204" charset="0"/>
              </a:rPr>
              <a:t>claudite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oculos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!</a:t>
            </a:r>
          </a:p>
          <a:p>
            <a:pPr marL="114300" indent="0">
              <a:buNone/>
            </a:pPr>
            <a:endParaRPr lang="en-US" sz="1600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endParaRPr lang="en-US" sz="1600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endParaRPr lang="en-US" sz="1600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Tres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 personae </a:t>
            </a:r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lectae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, “</a:t>
            </a:r>
            <a:r>
              <a:rPr lang="en-US" sz="1600" dirty="0" err="1">
                <a:solidFill>
                  <a:schemeClr val="tx1"/>
                </a:solidFill>
                <a:latin typeface="Cutive" panose="020B0604020202020204" charset="0"/>
              </a:rPr>
              <a:t>I</a:t>
            </a:r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te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 per </a:t>
            </a:r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classem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Legite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discipulos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tactis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pollicibus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!”</a:t>
            </a:r>
          </a:p>
          <a:p>
            <a:pPr marL="114300" indent="0">
              <a:buNone/>
            </a:pPr>
            <a:endParaRPr lang="en-US" sz="1600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, </a:t>
            </a:r>
            <a:r>
              <a:rPr lang="en-US" sz="1600" b="1" u="sng" dirty="0" err="1" smtClean="0">
                <a:solidFill>
                  <a:schemeClr val="tx1"/>
                </a:solidFill>
                <a:latin typeface="Cutive" panose="020B0604020202020204" charset="0"/>
              </a:rPr>
              <a:t>ascendite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 capita.</a:t>
            </a:r>
          </a:p>
          <a:p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utive" panose="020B0604020202020204" charset="0"/>
              </a:rPr>
              <a:t>tacti</a:t>
            </a:r>
            <a:r>
              <a:rPr lang="en-US" sz="1600" dirty="0" smtClean="0">
                <a:solidFill>
                  <a:schemeClr val="tx1"/>
                </a:solidFill>
                <a:latin typeface="Cutive" panose="020B0604020202020204" charset="0"/>
              </a:rPr>
              <a:t>, state! </a:t>
            </a:r>
            <a:r>
              <a:rPr lang="en-US" sz="1600" b="1" dirty="0" err="1" smtClean="0">
                <a:solidFill>
                  <a:schemeClr val="tx1"/>
                </a:solidFill>
                <a:latin typeface="Cutive" panose="020B0604020202020204" charset="0"/>
              </a:rPr>
              <a:t>Quis</a:t>
            </a:r>
            <a:r>
              <a:rPr lang="en-US" sz="1600" b="1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utive" panose="020B0604020202020204" charset="0"/>
              </a:rPr>
              <a:t>te</a:t>
            </a:r>
            <a:r>
              <a:rPr lang="en-US" sz="1600" b="1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utive" panose="020B0604020202020204" charset="0"/>
              </a:rPr>
              <a:t>tetigit</a:t>
            </a:r>
            <a:r>
              <a:rPr lang="en-US" sz="1600" b="1" dirty="0" smtClean="0">
                <a:solidFill>
                  <a:schemeClr val="tx1"/>
                </a:solidFill>
                <a:latin typeface="Cutive" panose="020B0604020202020204" charset="0"/>
              </a:rPr>
              <a:t>?</a:t>
            </a:r>
          </a:p>
          <a:p>
            <a:endParaRPr lang="en-US" dirty="0"/>
          </a:p>
        </p:txBody>
      </p:sp>
      <p:pic>
        <p:nvPicPr>
          <p:cNvPr id="4" name="Picture 3" descr="Clipart - Martin Luther King Jr. Day Ic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450" y="866888"/>
            <a:ext cx="1005979" cy="1005979"/>
          </a:xfrm>
          <a:prstGeom prst="rect">
            <a:avLst/>
          </a:prstGeom>
        </p:spPr>
      </p:pic>
      <p:pic>
        <p:nvPicPr>
          <p:cNvPr id="5" name="Picture 4" descr="File:Symbol thumbs up color.svg - Wikipedi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130" y="2021602"/>
            <a:ext cx="877812" cy="1069050"/>
          </a:xfrm>
          <a:prstGeom prst="rect">
            <a:avLst/>
          </a:prstGeom>
        </p:spPr>
      </p:pic>
      <p:pic>
        <p:nvPicPr>
          <p:cNvPr id="6" name="Picture 5" descr="MANDUCA HAWKMOTH | dan4kent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656" y="660501"/>
            <a:ext cx="1991414" cy="1383128"/>
          </a:xfrm>
          <a:prstGeom prst="rect">
            <a:avLst/>
          </a:prstGeom>
        </p:spPr>
      </p:pic>
      <p:pic>
        <p:nvPicPr>
          <p:cNvPr id="7" name="Picture 6" descr="Free photo Symbol Hand Touching Touch Communication Finger ...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903" y="3809207"/>
            <a:ext cx="1402227" cy="8325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4413" y="3861261"/>
            <a:ext cx="877900" cy="1066892"/>
          </a:xfrm>
          <a:prstGeom prst="rect">
            <a:avLst/>
          </a:prstGeom>
        </p:spPr>
      </p:pic>
      <p:pic>
        <p:nvPicPr>
          <p:cNvPr id="9" name="Picture 8" descr="File:Emojione 1F648.svg - Wikimedia Common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094" y="2332946"/>
            <a:ext cx="809533" cy="809533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V="1">
            <a:off x="5382429" y="1520328"/>
            <a:ext cx="1580231" cy="35253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572000" y="2225407"/>
            <a:ext cx="2781130" cy="3369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966072" y="2503708"/>
            <a:ext cx="1641514" cy="13976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58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utive" panose="020B0604020202020204" charset="0"/>
              </a:rPr>
              <a:t>Spelling</a:t>
            </a:r>
            <a:endParaRPr lang="en-US" dirty="0">
              <a:latin typeface="Cutive" panose="020B060402020202020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state!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formate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turbam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Magistra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dicet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verbum in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Latine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... </a:t>
            </a:r>
            <a:b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</a:b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formate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litteras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verbi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in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Anglice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</a:t>
            </a:r>
          </a:p>
          <a:p>
            <a:endParaRPr lang="en-US" dirty="0">
              <a:solidFill>
                <a:schemeClr val="tx1"/>
              </a:solidFill>
              <a:latin typeface="Cutive" panose="020B0604020202020204" charset="0"/>
            </a:endParaRP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latin typeface="Cutive" panose="020B0604020202020204" charset="0"/>
              </a:rPr>
              <a:t>AUT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Magistra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dicet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verbum in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Anglice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... </a:t>
            </a:r>
            <a:b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</a:b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formate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litteras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verbi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in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Latine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</a:t>
            </a:r>
            <a:endParaRPr lang="en-US" dirty="0">
              <a:solidFill>
                <a:schemeClr val="tx1"/>
              </a:solidFill>
              <a:latin typeface="Cutive" panose="020B060402020202020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2736" y="377589"/>
            <a:ext cx="987638" cy="12802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052" y="907987"/>
            <a:ext cx="1444877" cy="1499746"/>
          </a:xfrm>
          <a:prstGeom prst="rect">
            <a:avLst/>
          </a:prstGeom>
        </p:spPr>
      </p:pic>
      <p:pic>
        <p:nvPicPr>
          <p:cNvPr id="6" name="Picture 5" descr="single word requests - Term for spelling out letters with ...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8857" b="50262"/>
          <a:stretch/>
        </p:blipFill>
        <p:spPr>
          <a:xfrm>
            <a:off x="6438651" y="2098963"/>
            <a:ext cx="2571371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9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utive" panose="020B0604020202020204" charset="0"/>
              </a:rPr>
              <a:t>Amici </a:t>
            </a:r>
            <a:r>
              <a:rPr lang="en-US" dirty="0" err="1" smtClean="0">
                <a:latin typeface="Cutive" panose="020B0604020202020204" charset="0"/>
              </a:rPr>
              <a:t>aut</a:t>
            </a:r>
            <a:r>
              <a:rPr lang="en-US" dirty="0" smtClean="0">
                <a:latin typeface="Cutive" panose="020B0604020202020204" charset="0"/>
              </a:rPr>
              <a:t> </a:t>
            </a:r>
            <a:r>
              <a:rPr lang="en-US" dirty="0" err="1" smtClean="0">
                <a:latin typeface="Cutive" panose="020B0604020202020204" charset="0"/>
              </a:rPr>
              <a:t>Inimici</a:t>
            </a:r>
            <a:endParaRPr lang="en-US" dirty="0">
              <a:latin typeface="Cutive" panose="020B060402020202020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state!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</a:t>
            </a:r>
            <a:r>
              <a:rPr lang="en-US" b="1" u="sng" dirty="0" err="1" smtClean="0">
                <a:solidFill>
                  <a:schemeClr val="tx1"/>
                </a:solidFill>
                <a:latin typeface="Cutive" panose="020B0604020202020204" charset="0"/>
              </a:rPr>
              <a:t>movete</a:t>
            </a:r>
            <a:r>
              <a:rPr lang="en-US" b="1" u="sng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b="1" u="sng" dirty="0" err="1" smtClean="0">
                <a:solidFill>
                  <a:schemeClr val="tx1"/>
                </a:solidFill>
                <a:latin typeface="Cutive" panose="020B0604020202020204" charset="0"/>
              </a:rPr>
              <a:t>erratice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!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Magistra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dicet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numerum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Formate</a:t>
            </a:r>
            <a:r>
              <a:rPr lang="en-US" dirty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turbam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discipulorum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istius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numeri. </a:t>
            </a:r>
            <a:b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</a:b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Si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magistra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dicit “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quattuor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” </a:t>
            </a:r>
            <a:b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</a:b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tum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invenit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b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</a:b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quattuor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discipulos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b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</a:b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et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una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stant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</a:t>
            </a:r>
            <a:endParaRPr lang="en-US" dirty="0">
              <a:solidFill>
                <a:schemeClr val="tx1"/>
              </a:solidFill>
              <a:latin typeface="Cutive" panose="020B060402020202020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1136" y="444965"/>
            <a:ext cx="987638" cy="12802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8774" y="3541494"/>
            <a:ext cx="1444877" cy="14997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2847" y="2154650"/>
            <a:ext cx="2011854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5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utive" panose="020B0604020202020204" charset="0"/>
              </a:rPr>
              <a:t>Tangite</a:t>
            </a:r>
            <a:endParaRPr lang="en-US" dirty="0">
              <a:latin typeface="Cutive" panose="020B060402020202020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state!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Magistra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dicet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colorem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... </a:t>
            </a:r>
            <a:b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</a:b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“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Tangite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res </a:t>
            </a:r>
            <a:r>
              <a:rPr lang="en-US" b="1" u="sng" dirty="0" smtClean="0">
                <a:solidFill>
                  <a:schemeClr val="tx1"/>
                </a:solidFill>
                <a:latin typeface="Cutive" panose="020B0604020202020204" charset="0"/>
              </a:rPr>
              <a:t>alba (</a:t>
            </a:r>
            <a:r>
              <a:rPr lang="en-US" b="1" u="sng" dirty="0" err="1" smtClean="0">
                <a:solidFill>
                  <a:schemeClr val="tx1"/>
                </a:solidFill>
                <a:latin typeface="Cutive" panose="020B0604020202020204" charset="0"/>
              </a:rPr>
              <a:t>aut</a:t>
            </a:r>
            <a:r>
              <a:rPr lang="en-US" b="1" u="sng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b="1" u="sng" dirty="0" err="1" smtClean="0">
                <a:solidFill>
                  <a:schemeClr val="tx1"/>
                </a:solidFill>
                <a:latin typeface="Cutive" panose="020B0604020202020204" charset="0"/>
              </a:rPr>
              <a:t>alium</a:t>
            </a:r>
            <a:r>
              <a:rPr lang="en-US" b="1" u="sng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b="1" u="sng" dirty="0" err="1" smtClean="0">
                <a:solidFill>
                  <a:schemeClr val="tx1"/>
                </a:solidFill>
                <a:latin typeface="Cutive" panose="020B0604020202020204" charset="0"/>
              </a:rPr>
              <a:t>colorem</a:t>
            </a:r>
            <a:r>
              <a:rPr lang="en-US" b="1" u="sng" dirty="0" smtClean="0">
                <a:solidFill>
                  <a:schemeClr val="tx1"/>
                </a:solidFill>
                <a:latin typeface="Cutive" panose="020B0604020202020204" charset="0"/>
              </a:rPr>
              <a:t>)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.”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tangite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res alba.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Discipulus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Cutive" panose="020B0604020202020204" charset="0"/>
              </a:rPr>
              <a:t>ultimus</a:t>
            </a:r>
            <a:r>
              <a:rPr lang="en-US" b="1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Cutive" panose="020B0604020202020204" charset="0"/>
              </a:rPr>
              <a:t>tangens</a:t>
            </a:r>
            <a:r>
              <a:rPr lang="en-US" b="1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res alba,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sede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ad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sellam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tuam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</a:t>
            </a:r>
          </a:p>
          <a:p>
            <a:endParaRPr lang="en-US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in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sellis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magistrate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auxilium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date.</a:t>
            </a:r>
            <a:endParaRPr lang="en-US" dirty="0">
              <a:solidFill>
                <a:schemeClr val="tx1"/>
              </a:solidFill>
              <a:latin typeface="Cutive" panose="020B060402020202020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076" y="444965"/>
            <a:ext cx="987638" cy="1280271"/>
          </a:xfrm>
          <a:prstGeom prst="rect">
            <a:avLst/>
          </a:prstGeom>
        </p:spPr>
      </p:pic>
      <p:pic>
        <p:nvPicPr>
          <p:cNvPr id="5" name="Picture 4" descr="No touching,prohibited,forbidden,not allowed,sign - free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600" y="1624084"/>
            <a:ext cx="2494429" cy="16812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8566" y="3937012"/>
            <a:ext cx="993734" cy="110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69425" y="4457480"/>
            <a:ext cx="2279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Cutive" panose="020B0604020202020204" charset="0"/>
              </a:rPr>
              <a:t>h</a:t>
            </a:r>
            <a:r>
              <a:rPr lang="en-US" sz="1600" dirty="0" smtClean="0">
                <a:solidFill>
                  <a:srgbClr val="C00000"/>
                </a:solidFill>
                <a:latin typeface="Cutive" panose="020B0604020202020204" charset="0"/>
              </a:rPr>
              <a:t>elp the teacher</a:t>
            </a:r>
            <a:endParaRPr lang="en-US" sz="16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63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utive" panose="020B0604020202020204" charset="0"/>
              </a:rPr>
              <a:t>Hortemur</a:t>
            </a:r>
            <a:endParaRPr lang="en-US" dirty="0">
              <a:latin typeface="Cutive" panose="020B060402020202020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Magistra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dicet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numeros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... “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unus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duo,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tres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”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In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numero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“</a:t>
            </a:r>
            <a:r>
              <a:rPr lang="en-US" b="1" u="sng" dirty="0" err="1" smtClean="0">
                <a:solidFill>
                  <a:schemeClr val="tx1"/>
                </a:solidFill>
                <a:latin typeface="Cutive" panose="020B0604020202020204" charset="0"/>
              </a:rPr>
              <a:t>tres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”: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state!</a:t>
            </a:r>
          </a:p>
          <a:p>
            <a:pPr marL="596900" lvl="1" indent="0">
              <a:buNone/>
            </a:pPr>
            <a:r>
              <a:rPr lang="en-US" sz="1800" dirty="0" err="1" smtClean="0">
                <a:solidFill>
                  <a:schemeClr val="tx1"/>
                </a:solidFill>
                <a:latin typeface="Cutive" panose="020B0604020202020204" charset="0"/>
              </a:rPr>
              <a:t>Formate</a:t>
            </a:r>
            <a:r>
              <a:rPr lang="en-US" sz="1800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utive" panose="020B0604020202020204" charset="0"/>
              </a:rPr>
              <a:t>unda</a:t>
            </a:r>
            <a:r>
              <a:rPr lang="en-US" sz="1800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utive" panose="020B0604020202020204" charset="0"/>
              </a:rPr>
              <a:t>stando</a:t>
            </a:r>
            <a:r>
              <a:rPr lang="en-US" sz="1800" dirty="0" smtClean="0">
                <a:solidFill>
                  <a:schemeClr val="tx1"/>
                </a:solidFill>
                <a:latin typeface="Cutive" panose="020B0604020202020204" charset="0"/>
              </a:rPr>
              <a:t>.</a:t>
            </a:r>
          </a:p>
          <a:p>
            <a:endParaRPr lang="en-US" sz="2200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clamate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</a:b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“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io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!”</a:t>
            </a:r>
            <a:endParaRPr lang="en-US" dirty="0">
              <a:solidFill>
                <a:schemeClr val="tx1"/>
              </a:solidFill>
              <a:latin typeface="Cutive" panose="020B060402020202020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9524" y="1017725"/>
            <a:ext cx="2011854" cy="914479"/>
          </a:xfrm>
          <a:prstGeom prst="rect">
            <a:avLst/>
          </a:prstGeom>
        </p:spPr>
      </p:pic>
      <p:pic>
        <p:nvPicPr>
          <p:cNvPr id="5" name="Gg10qGJ2zCg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049378" y="2364048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3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utive" panose="020B0604020202020204" charset="0"/>
              </a:rPr>
              <a:t>Salite</a:t>
            </a:r>
            <a:r>
              <a:rPr lang="en-US" dirty="0" smtClean="0">
                <a:latin typeface="Cutive" panose="020B0604020202020204" charset="0"/>
              </a:rPr>
              <a:t>!</a:t>
            </a:r>
            <a:endParaRPr lang="en-US" dirty="0">
              <a:latin typeface="Cutive" panose="020B060402020202020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state!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Pone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stilum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tuum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in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pavimento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.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Discipuli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utive" panose="020B0604020202020204" charset="0"/>
              </a:rPr>
              <a:t>a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udite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utive" panose="020B0604020202020204" charset="0"/>
              </a:rPr>
              <a:t>et </a:t>
            </a: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sequimini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: </a:t>
            </a:r>
            <a:r>
              <a:rPr lang="en-US" b="1" u="sng" dirty="0" err="1" smtClean="0">
                <a:solidFill>
                  <a:schemeClr val="tx1"/>
                </a:solidFill>
                <a:latin typeface="Cutive" panose="020B0604020202020204" charset="0"/>
              </a:rPr>
              <a:t>transilite</a:t>
            </a:r>
            <a:r>
              <a:rPr lang="en-US" b="1" u="sng" dirty="0" smtClean="0">
                <a:solidFill>
                  <a:schemeClr val="tx1"/>
                </a:solidFill>
                <a:latin typeface="Cutive" panose="020B0604020202020204" charset="0"/>
              </a:rPr>
              <a:t> </a:t>
            </a:r>
            <a:r>
              <a:rPr lang="en-US" b="1" u="sng" dirty="0" err="1" smtClean="0">
                <a:solidFill>
                  <a:schemeClr val="tx1"/>
                </a:solidFill>
                <a:latin typeface="Cutive" panose="020B0604020202020204" charset="0"/>
              </a:rPr>
              <a:t>pensum</a:t>
            </a:r>
            <a:r>
              <a:rPr lang="en-US" dirty="0" smtClean="0">
                <a:solidFill>
                  <a:schemeClr val="tx1"/>
                </a:solidFill>
                <a:latin typeface="Cutive" panose="020B0604020202020204" charset="0"/>
              </a:rPr>
              <a:t>!</a:t>
            </a:r>
          </a:p>
          <a:p>
            <a:endParaRPr lang="en-US" dirty="0">
              <a:solidFill>
                <a:schemeClr val="tx1"/>
              </a:solidFill>
              <a:latin typeface="Cutive" panose="020B0604020202020204" charset="0"/>
            </a:endParaRPr>
          </a:p>
          <a:p>
            <a:pPr marL="596900" lvl="1" indent="0">
              <a:buNone/>
            </a:pP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duis</a:t>
            </a: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pPr lvl="1"/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  <a:p>
            <a:pPr marL="596900" lvl="1" indent="0">
              <a:buNone/>
            </a:pPr>
            <a:r>
              <a:rPr lang="en-US" dirty="0" err="1" smtClean="0">
                <a:solidFill>
                  <a:schemeClr val="tx1"/>
                </a:solidFill>
                <a:latin typeface="Cutive" panose="020B0604020202020204" charset="0"/>
              </a:rPr>
              <a:t>ter</a:t>
            </a:r>
            <a:endParaRPr lang="en-US" dirty="0" smtClean="0">
              <a:solidFill>
                <a:schemeClr val="tx1"/>
              </a:solidFill>
              <a:latin typeface="Cutive" panose="020B060402020202020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372" y="280235"/>
            <a:ext cx="987638" cy="1280271"/>
          </a:xfrm>
          <a:prstGeom prst="rect">
            <a:avLst/>
          </a:prstGeom>
        </p:spPr>
      </p:pic>
      <p:pic>
        <p:nvPicPr>
          <p:cNvPr id="5" name="Picture 4" descr="Drawing Pencil Clip Art Free Stock Photo - Public Domain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015" y="1560506"/>
            <a:ext cx="1957831" cy="534822"/>
          </a:xfrm>
          <a:prstGeom prst="rect">
            <a:avLst/>
          </a:prstGeom>
        </p:spPr>
      </p:pic>
      <p:pic>
        <p:nvPicPr>
          <p:cNvPr id="6" name="Picture 5" descr="meyersmusic: Ideas for the Music Classroom: Music ...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623" y="3017838"/>
            <a:ext cx="931137" cy="1846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65930" y="4424029"/>
            <a:ext cx="2417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ß"/>
            </a:pPr>
            <a:r>
              <a:rPr lang="en-US" sz="1600" dirty="0" err="1" smtClean="0">
                <a:solidFill>
                  <a:srgbClr val="C00000"/>
                </a:solidFill>
                <a:latin typeface="Cutive" panose="020B0604020202020204" charset="0"/>
                <a:sym typeface="Wingdings" panose="05000000000000000000" pitchFamily="2" charset="2"/>
              </a:rPr>
              <a:t>pede</a:t>
            </a:r>
            <a:r>
              <a:rPr lang="en-US" sz="1600" dirty="0" smtClean="0">
                <a:solidFill>
                  <a:srgbClr val="C00000"/>
                </a:solidFill>
                <a:latin typeface="Cutive" panose="020B0604020202020204" charset="0"/>
                <a:sym typeface="Wingdings" panose="05000000000000000000" pitchFamily="2" charset="2"/>
              </a:rPr>
              <a:t> </a:t>
            </a:r>
          </a:p>
          <a:p>
            <a:r>
              <a:rPr lang="en-US" sz="1600" dirty="0" smtClean="0">
                <a:solidFill>
                  <a:srgbClr val="C00000"/>
                </a:solidFill>
                <a:latin typeface="Cutive" panose="020B0604020202020204" charset="0"/>
                <a:sym typeface="Wingdings" panose="05000000000000000000" pitchFamily="2" charset="2"/>
              </a:rPr>
              <a:t>      </a:t>
            </a:r>
            <a:r>
              <a:rPr lang="en-US" sz="1600" dirty="0" err="1" smtClean="0">
                <a:solidFill>
                  <a:srgbClr val="C00000"/>
                </a:solidFill>
                <a:latin typeface="Cutive" panose="020B0604020202020204" charset="0"/>
                <a:sym typeface="Wingdings" panose="05000000000000000000" pitchFamily="2" charset="2"/>
              </a:rPr>
              <a:t>sinistro</a:t>
            </a:r>
            <a:endParaRPr lang="en-US" sz="16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04839" y="4232789"/>
            <a:ext cx="1181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C00000"/>
                </a:solidFill>
                <a:latin typeface="Cutive" panose="020B0604020202020204" charset="0"/>
              </a:rPr>
              <a:t>p</a:t>
            </a:r>
            <a:r>
              <a:rPr lang="en-US" sz="1600" dirty="0" err="1" smtClean="0">
                <a:solidFill>
                  <a:srgbClr val="C00000"/>
                </a:solidFill>
                <a:latin typeface="Cutive" panose="020B0604020202020204" charset="0"/>
              </a:rPr>
              <a:t>ede</a:t>
            </a:r>
            <a:r>
              <a:rPr lang="en-US" sz="16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</a:p>
          <a:p>
            <a:r>
              <a:rPr lang="en-US" sz="1600" dirty="0" err="1" smtClean="0">
                <a:solidFill>
                  <a:srgbClr val="C00000"/>
                </a:solidFill>
                <a:latin typeface="Cutive" panose="020B0604020202020204" charset="0"/>
              </a:rPr>
              <a:t>dextro</a:t>
            </a:r>
            <a:r>
              <a:rPr lang="en-US" sz="16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89357" y="3309459"/>
            <a:ext cx="2814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C00000"/>
                </a:solidFill>
                <a:latin typeface="Cutive" panose="020B0604020202020204" charset="0"/>
              </a:rPr>
              <a:t>alterutris</a:t>
            </a:r>
            <a:r>
              <a:rPr lang="en-US" sz="16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Cutive" panose="020B0604020202020204" charset="0"/>
              </a:rPr>
              <a:t>pedibus</a:t>
            </a:r>
            <a:endParaRPr lang="en-US" sz="16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r>
              <a:rPr lang="en-US" sz="1600" dirty="0" smtClean="0">
                <a:solidFill>
                  <a:srgbClr val="C00000"/>
                </a:solidFill>
                <a:latin typeface="Cutive" panose="020B0604020202020204" charset="0"/>
              </a:rPr>
              <a:t>	</a:t>
            </a:r>
            <a:r>
              <a:rPr lang="en-US" sz="1600" i="1" dirty="0" smtClean="0">
                <a:solidFill>
                  <a:schemeClr val="tx1"/>
                </a:solidFill>
                <a:latin typeface="Cutive" panose="020B0604020202020204" charset="0"/>
              </a:rPr>
              <a:t>with both feet</a:t>
            </a:r>
            <a:endParaRPr lang="en-US" sz="1600" i="1" dirty="0">
              <a:solidFill>
                <a:schemeClr val="tx1"/>
              </a:solidFill>
              <a:latin typeface="Cutive" panose="020B060402020202020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91414" y="2970904"/>
            <a:ext cx="117288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2x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7692" y="389423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3x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66801" y="3115994"/>
            <a:ext cx="20546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utive" panose="020B0604020202020204" charset="0"/>
              </a:rPr>
              <a:t>q</a:t>
            </a:r>
            <a:r>
              <a:rPr lang="en-US" dirty="0" err="1" smtClean="0">
                <a:latin typeface="Cutive" panose="020B0604020202020204" charset="0"/>
              </a:rPr>
              <a:t>uadrifarius</a:t>
            </a:r>
            <a:endParaRPr lang="en-US" dirty="0" smtClean="0">
              <a:latin typeface="Cutive" panose="020B0604020202020204" charset="0"/>
            </a:endParaRPr>
          </a:p>
          <a:p>
            <a:endParaRPr lang="en-US" dirty="0">
              <a:latin typeface="Cutive" panose="020B0604020202020204" charset="0"/>
            </a:endParaRPr>
          </a:p>
          <a:p>
            <a:endParaRPr lang="en-US" dirty="0" smtClean="0">
              <a:latin typeface="Cutive" panose="020B0604020202020204" charset="0"/>
            </a:endParaRPr>
          </a:p>
          <a:p>
            <a:endParaRPr lang="en-US" dirty="0">
              <a:latin typeface="Cutive" panose="020B0604020202020204" charset="0"/>
            </a:endParaRPr>
          </a:p>
          <a:p>
            <a:r>
              <a:rPr lang="en-US" dirty="0" err="1">
                <a:latin typeface="Cutive" panose="020B0604020202020204" charset="0"/>
              </a:rPr>
              <a:t>decemplex</a:t>
            </a:r>
            <a:endParaRPr lang="en-US" dirty="0">
              <a:latin typeface="Cutive" panose="020B060402020202020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06010" y="2772123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4x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63509" y="4167751"/>
            <a:ext cx="1338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10x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3219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21504</TotalTime>
  <Words>1488</Words>
  <Application>Microsoft Office PowerPoint</Application>
  <PresentationFormat>On-screen Show (16:9)</PresentationFormat>
  <Paragraphs>320</Paragraphs>
  <Slides>22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Cutive</vt:lpstr>
      <vt:lpstr>Arial</vt:lpstr>
      <vt:lpstr>Wingdings</vt:lpstr>
      <vt:lpstr>Simple Light</vt:lpstr>
      <vt:lpstr>A Special Thank You!</vt:lpstr>
      <vt:lpstr>PowerPoint Presentation</vt:lpstr>
      <vt:lpstr>Qualis tempestas est?</vt:lpstr>
      <vt:lpstr>Total Physical Response (TPR)</vt:lpstr>
      <vt:lpstr>Quid hodie est? hodie est...             Quis abest? adestne...?</vt:lpstr>
      <vt:lpstr>Quid hodie agis?</vt:lpstr>
      <vt:lpstr>Quid heri/superiore nocte egisti?</vt:lpstr>
      <vt:lpstr>Quid cras ages?</vt:lpstr>
      <vt:lpstr>Quid est in sacco?</vt:lpstr>
      <vt:lpstr>Guess Who</vt:lpstr>
      <vt:lpstr>Duo vera et  unum mendacium</vt:lpstr>
      <vt:lpstr>Ubi est in mundo?</vt:lpstr>
      <vt:lpstr>Quid est clavis?</vt:lpstr>
      <vt:lpstr>PowerPoint Presentation</vt:lpstr>
      <vt:lpstr>Brain Breaks in Latin</vt:lpstr>
      <vt:lpstr>Decimation</vt:lpstr>
      <vt:lpstr>Heads Down, Thumbs Up!</vt:lpstr>
      <vt:lpstr>Spelling</vt:lpstr>
      <vt:lpstr>Amici aut Inimici</vt:lpstr>
      <vt:lpstr>Tangite</vt:lpstr>
      <vt:lpstr>Hortemur</vt:lpstr>
      <vt:lpstr>Salite!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Green</dc:creator>
  <cp:lastModifiedBy>Laura Green</cp:lastModifiedBy>
  <cp:revision>69</cp:revision>
  <dcterms:modified xsi:type="dcterms:W3CDTF">2020-03-04T19:44:55Z</dcterms:modified>
</cp:coreProperties>
</file>