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5"/>
  </p:notesMasterIdLst>
  <p:sldIdLst>
    <p:sldId id="270" r:id="rId2"/>
    <p:sldId id="257" r:id="rId3"/>
    <p:sldId id="258" r:id="rId4"/>
    <p:sldId id="269" r:id="rId5"/>
    <p:sldId id="259" r:id="rId6"/>
    <p:sldId id="261" r:id="rId7"/>
    <p:sldId id="263" r:id="rId8"/>
    <p:sldId id="264" r:id="rId9"/>
    <p:sldId id="266" r:id="rId10"/>
    <p:sldId id="267" r:id="rId11"/>
    <p:sldId id="268" r:id="rId12"/>
    <p:sldId id="265" r:id="rId13"/>
    <p:sldId id="262" r:id="rId14"/>
  </p:sldIdLst>
  <p:sldSz cx="9144000" cy="5143500" type="screen16x9"/>
  <p:notesSz cx="6858000" cy="9144000"/>
  <p:embeddedFontLst>
    <p:embeddedFont>
      <p:font typeface="Cutive" panose="020B0604020202020204" charset="0"/>
      <p:regular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599" autoAdjust="0"/>
  </p:normalViewPr>
  <p:slideViewPr>
    <p:cSldViewPr snapToGrid="0">
      <p:cViewPr varScale="1">
        <p:scale>
          <a:sx n="87" d="100"/>
          <a:sy n="87" d="100"/>
        </p:scale>
        <p:origin x="906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60dd04185f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60dd04185f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 smtClean="0"/>
              <a:t>Ut</a:t>
            </a:r>
            <a:r>
              <a:rPr lang="en-US" dirty="0" smtClean="0"/>
              <a:t> vales?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Valeo</a:t>
            </a:r>
            <a:r>
              <a:rPr lang="en-US" baseline="0" dirty="0" smtClean="0"/>
              <a:t>… bene / </a:t>
            </a:r>
            <a:r>
              <a:rPr lang="en-US" baseline="0" dirty="0" err="1" smtClean="0"/>
              <a:t>optime</a:t>
            </a:r>
            <a:r>
              <a:rPr lang="en-US" baseline="0" dirty="0" smtClean="0"/>
              <a:t> / male / </a:t>
            </a:r>
            <a:r>
              <a:rPr lang="en-US" baseline="0" dirty="0" err="1" smtClean="0"/>
              <a:t>pessime</a:t>
            </a:r>
            <a:r>
              <a:rPr lang="en-US" baseline="0" dirty="0" smtClean="0"/>
              <a:t> / </a:t>
            </a:r>
            <a:r>
              <a:rPr lang="en-US" baseline="0" dirty="0" err="1" smtClean="0"/>
              <a:t>mediocriter</a:t>
            </a:r>
            <a:r>
              <a:rPr lang="en-US" baseline="0" dirty="0" smtClean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aseline="0" dirty="0" err="1" smtClean="0"/>
              <a:t>Quomodo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habes</a:t>
            </a:r>
            <a:r>
              <a:rPr lang="en-US" baseline="0" dirty="0" smtClean="0"/>
              <a:t>? Me </a:t>
            </a:r>
            <a:r>
              <a:rPr lang="en-US" baseline="0" dirty="0" err="1" smtClean="0"/>
              <a:t>habeo</a:t>
            </a:r>
            <a:r>
              <a:rPr lang="en-US" baseline="0" dirty="0" smtClean="0"/>
              <a:t> bene / male.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629411662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629411662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 smtClean="0"/>
              <a:t>Qualis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tempestas</a:t>
            </a:r>
            <a:r>
              <a:rPr lang="en-US" baseline="0" dirty="0" smtClean="0"/>
              <a:t> sit </a:t>
            </a:r>
            <a:r>
              <a:rPr lang="en-US" baseline="0" dirty="0" err="1" smtClean="0"/>
              <a:t>cras</a:t>
            </a:r>
            <a:r>
              <a:rPr lang="en-US" baseline="0" dirty="0" smtClean="0"/>
              <a:t>/in Italia?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629411662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629411662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Practice</a:t>
            </a:r>
            <a:r>
              <a:rPr lang="en-US" baseline="0" dirty="0" smtClean="0"/>
              <a:t> commands with action verbs. A good review of adverbs is also very possible.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805890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62521623fc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62521623fc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 smtClean="0"/>
              <a:t>Potestne</a:t>
            </a:r>
            <a:r>
              <a:rPr lang="en-US" dirty="0" smtClean="0"/>
              <a:t> </a:t>
            </a:r>
            <a:r>
              <a:rPr lang="en-US" dirty="0" err="1" smtClean="0"/>
              <a:t>fieri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(+</a:t>
            </a:r>
            <a:r>
              <a:rPr lang="en-US" baseline="0" dirty="0" smtClean="0"/>
              <a:t> subjunctive present tense, imperfect/perfect/pluperfect tenses)…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62521623fc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62521623fc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62521623fc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62521623fc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54545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62521623fc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62521623fc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5385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en-US" dirty="0" smtClean="0"/>
              <a:t>Ask</a:t>
            </a:r>
            <a:r>
              <a:rPr lang="en-US" baseline="0" dirty="0" smtClean="0"/>
              <a:t> a student ahead of time, if you might use their bag to go through. </a:t>
            </a:r>
          </a:p>
          <a:p>
            <a:pPr marL="368300" indent="-228600">
              <a:buAutoNum type="arabicPeriod"/>
            </a:pPr>
            <a:r>
              <a:rPr lang="en-US" baseline="0" dirty="0" smtClean="0"/>
              <a:t>Make it a guessing game. 2. Use adjectives to describe items. 3. Ask students what items are used for.</a:t>
            </a:r>
            <a:endParaRPr lang="en-US" baseline="0" dirty="0"/>
          </a:p>
          <a:p>
            <a:pPr marL="139700" indent="0">
              <a:buNone/>
            </a:pPr>
            <a:r>
              <a:rPr lang="en-US" baseline="0" dirty="0" smtClean="0"/>
              <a:t>Review colors, sizes, etc. Can also ask students: </a:t>
            </a:r>
            <a:r>
              <a:rPr lang="en-US" baseline="0" dirty="0" err="1" smtClean="0"/>
              <a:t>Quis</a:t>
            </a:r>
            <a:r>
              <a:rPr lang="en-US" baseline="0" dirty="0" smtClean="0"/>
              <a:t> ______ in </a:t>
            </a:r>
            <a:r>
              <a:rPr lang="en-US" baseline="0" dirty="0" err="1" smtClean="0"/>
              <a:t>sacco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habet</a:t>
            </a:r>
            <a:r>
              <a:rPr lang="en-US" baseline="0" dirty="0" smtClean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872190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en-US" baseline="0" dirty="0" smtClean="0"/>
              <a:t>Make up two true things/one false thing about yourself, your weekend, your day, students, and/or events in the world.</a:t>
            </a:r>
          </a:p>
          <a:p>
            <a:pPr marL="139700" indent="0">
              <a:buNone/>
            </a:pPr>
            <a:r>
              <a:rPr lang="en-US" baseline="0" dirty="0" smtClean="0"/>
              <a:t>Students listen, then quietly debate which is truth and which is a lie.</a:t>
            </a:r>
          </a:p>
        </p:txBody>
      </p:sp>
    </p:spTree>
    <p:extLst>
      <p:ext uri="{BB962C8B-B14F-4D97-AF65-F5344CB8AC3E}">
        <p14:creationId xmlns:p14="http://schemas.microsoft.com/office/powerpoint/2010/main" val="33247940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en-US" dirty="0" smtClean="0"/>
              <a:t>Gather an interesting article from the recent news. Retell the article in simple language. Students</a:t>
            </a:r>
            <a:r>
              <a:rPr lang="en-US" baseline="0" dirty="0" smtClean="0"/>
              <a:t> guess where the news article happened.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1330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en-US" dirty="0" smtClean="0"/>
              <a:t>First day: Practice</a:t>
            </a:r>
            <a:r>
              <a:rPr lang="en-US" baseline="0" dirty="0" smtClean="0"/>
              <a:t> password until students are comfortable saying it.</a:t>
            </a:r>
            <a:br>
              <a:rPr lang="en-US" baseline="0" dirty="0" smtClean="0"/>
            </a:br>
            <a:r>
              <a:rPr lang="en-US" baseline="0" dirty="0" smtClean="0"/>
              <a:t>Second day: Discuss when it would be used in context.</a:t>
            </a:r>
            <a:br>
              <a:rPr lang="en-US" baseline="0" dirty="0" smtClean="0"/>
            </a:br>
            <a:r>
              <a:rPr lang="en-US" baseline="0" dirty="0" smtClean="0"/>
              <a:t>Third day: Introduce either question or response (from teacher to solicit or respond to saying).</a:t>
            </a:r>
            <a:br>
              <a:rPr lang="en-US" baseline="0" dirty="0" smtClean="0"/>
            </a:br>
            <a:r>
              <a:rPr lang="en-US" baseline="0" dirty="0" smtClean="0"/>
              <a:t>Fourth day: Grammar discussion.</a:t>
            </a:r>
            <a:br>
              <a:rPr lang="en-US" baseline="0" dirty="0" smtClean="0"/>
            </a:br>
            <a:r>
              <a:rPr lang="en-US" baseline="0" dirty="0" smtClean="0"/>
              <a:t>Fifth day: Grammar discussion.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5829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638c8b3f20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638c8b3f20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Primo</a:t>
            </a:r>
            <a:r>
              <a:rPr lang="en-US" baseline="0" dirty="0" smtClean="0"/>
              <a:t> – at first; tum/</a:t>
            </a:r>
            <a:r>
              <a:rPr lang="en-US" baseline="0" dirty="0" err="1" smtClean="0"/>
              <a:t>tunc</a:t>
            </a:r>
            <a:r>
              <a:rPr lang="en-US" baseline="0" dirty="0" smtClean="0"/>
              <a:t> – then; tandem – finally</a:t>
            </a: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senorachase.com/2019/09/21/new-year-new-routine/" TargetMode="Externa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jp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gif"/><Relationship Id="rId3" Type="http://schemas.openxmlformats.org/officeDocument/2006/relationships/image" Target="../media/image30.png"/><Relationship Id="rId7" Type="http://schemas.openxmlformats.org/officeDocument/2006/relationships/image" Target="../media/image3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g"/><Relationship Id="rId5" Type="http://schemas.openxmlformats.org/officeDocument/2006/relationships/image" Target="../media/image32.png"/><Relationship Id="rId4" Type="http://schemas.openxmlformats.org/officeDocument/2006/relationships/image" Target="../media/image31.jpg"/><Relationship Id="rId9" Type="http://schemas.openxmlformats.org/officeDocument/2006/relationships/image" Target="../media/image36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gif"/><Relationship Id="rId3" Type="http://schemas.openxmlformats.org/officeDocument/2006/relationships/image" Target="../media/image30.png"/><Relationship Id="rId7" Type="http://schemas.openxmlformats.org/officeDocument/2006/relationships/image" Target="../media/image3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g"/><Relationship Id="rId5" Type="http://schemas.openxmlformats.org/officeDocument/2006/relationships/image" Target="../media/image32.png"/><Relationship Id="rId4" Type="http://schemas.openxmlformats.org/officeDocument/2006/relationships/image" Target="../media/image31.jpg"/><Relationship Id="rId9" Type="http://schemas.openxmlformats.org/officeDocument/2006/relationships/image" Target="../media/image3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gif"/><Relationship Id="rId3" Type="http://schemas.openxmlformats.org/officeDocument/2006/relationships/image" Target="../media/image30.png"/><Relationship Id="rId7" Type="http://schemas.openxmlformats.org/officeDocument/2006/relationships/image" Target="../media/image3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g"/><Relationship Id="rId5" Type="http://schemas.openxmlformats.org/officeDocument/2006/relationships/image" Target="../media/image32.png"/><Relationship Id="rId4" Type="http://schemas.openxmlformats.org/officeDocument/2006/relationships/image" Target="../media/image31.jpg"/><Relationship Id="rId9" Type="http://schemas.openxmlformats.org/officeDocument/2006/relationships/image" Target="../media/image3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000" dirty="0" smtClean="0">
                <a:latin typeface="Cutive" panose="020B0604020202020204" charset="0"/>
              </a:rPr>
              <a:t>A Special Thank You!</a:t>
            </a:r>
            <a:endParaRPr lang="en-US" sz="8000" dirty="0">
              <a:latin typeface="Cutive" panose="020B060402020202020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sz="1600" dirty="0">
                <a:latin typeface="Cutive" panose="020B0604020202020204" charset="0"/>
              </a:rPr>
              <a:t>o</a:t>
            </a:r>
            <a:r>
              <a:rPr lang="en-US" sz="1600" dirty="0" smtClean="0">
                <a:latin typeface="Cutive" panose="020B0604020202020204" charset="0"/>
              </a:rPr>
              <a:t>riginal slides by Senora </a:t>
            </a:r>
            <a:r>
              <a:rPr lang="en-US" sz="1600" dirty="0" err="1" smtClean="0">
                <a:latin typeface="Cutive" panose="020B0604020202020204" charset="0"/>
              </a:rPr>
              <a:t>AnneMarie</a:t>
            </a:r>
            <a:r>
              <a:rPr lang="en-US" sz="1600" dirty="0" smtClean="0">
                <a:latin typeface="Cutive" panose="020B0604020202020204" charset="0"/>
              </a:rPr>
              <a:t> Chase</a:t>
            </a:r>
          </a:p>
          <a:p>
            <a:pPr marL="114300" indent="0">
              <a:buNone/>
            </a:pPr>
            <a:r>
              <a:rPr lang="en-US" sz="1600" dirty="0">
                <a:latin typeface="Cutive" panose="020B0604020202020204" charset="0"/>
              </a:rPr>
              <a:t>y</a:t>
            </a:r>
            <a:r>
              <a:rPr lang="en-US" sz="1600" dirty="0" smtClean="0">
                <a:latin typeface="Cutive" panose="020B0604020202020204" charset="0"/>
              </a:rPr>
              <a:t>ou can find the original in Spanish here: </a:t>
            </a:r>
            <a:r>
              <a:rPr lang="en-US" sz="1600" dirty="0">
                <a:latin typeface="Cutive" panose="020B0604020202020204" charset="0"/>
                <a:hlinkClick r:id="rId2"/>
              </a:rPr>
              <a:t>https://senorachase.com/2019/09/21/new-year-new-routine/</a:t>
            </a:r>
            <a:endParaRPr lang="en-US" sz="1600" dirty="0" smtClean="0">
              <a:latin typeface="Cutive" panose="020B0604020202020204" charset="0"/>
            </a:endParaRPr>
          </a:p>
          <a:p>
            <a:pPr marL="114300" indent="0">
              <a:buNone/>
            </a:pPr>
            <a:endParaRPr lang="en-US" sz="1600" dirty="0" smtClean="0">
              <a:latin typeface="Cutive" panose="020B0604020202020204" charset="0"/>
            </a:endParaRPr>
          </a:p>
          <a:p>
            <a:pPr marL="114300" indent="0">
              <a:buNone/>
            </a:pPr>
            <a:r>
              <a:rPr lang="en-US" sz="1600" dirty="0" smtClean="0">
                <a:latin typeface="Cutive" panose="020B0604020202020204" charset="0"/>
              </a:rPr>
              <a:t>adapted and edited by Laura Berg</a:t>
            </a:r>
            <a:endParaRPr lang="en-US" sz="1600" dirty="0">
              <a:latin typeface="Cutiv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680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/>
        </p:nvSpPr>
        <p:spPr>
          <a:xfrm>
            <a:off x="4737675" y="4652750"/>
            <a:ext cx="5436000" cy="6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2" name="Google Shape;72;p16" descr="Cool, Icons, Matt, Smiley,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4189" y="66313"/>
            <a:ext cx="1214149" cy="1181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6" descr="Open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14632" y="1904207"/>
            <a:ext cx="1214150" cy="121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6" descr="This image rendered as PNG in ...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53088" y="2668150"/>
            <a:ext cx="1566975" cy="1566975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6"/>
          <p:cNvSpPr txBox="1"/>
          <p:nvPr/>
        </p:nvSpPr>
        <p:spPr>
          <a:xfrm>
            <a:off x="2099800" y="3969470"/>
            <a:ext cx="4916975" cy="1093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 smtClean="0">
                <a:solidFill>
                  <a:srgbClr val="CC0000"/>
                </a:solidFill>
                <a:latin typeface="Cutive"/>
                <a:ea typeface="Cutive"/>
                <a:cs typeface="Cutive"/>
                <a:sym typeface="Cutive"/>
              </a:rPr>
              <a:t>¿Quis est? </a:t>
            </a:r>
            <a:r>
              <a:rPr lang="en" sz="3000" dirty="0" smtClean="0">
                <a:latin typeface="Cutive"/>
                <a:ea typeface="Cutive"/>
                <a:cs typeface="Cutive"/>
                <a:sym typeface="Cutive"/>
              </a:rPr>
              <a:t>Who </a:t>
            </a:r>
            <a:r>
              <a:rPr lang="en" sz="3000" dirty="0">
                <a:latin typeface="Cutive"/>
                <a:ea typeface="Cutive"/>
                <a:cs typeface="Cutive"/>
                <a:sym typeface="Cutive"/>
              </a:rPr>
              <a:t>is...?</a:t>
            </a:r>
            <a:endParaRPr sz="3000" dirty="0">
              <a:latin typeface="Cutive"/>
              <a:ea typeface="Cutive"/>
              <a:cs typeface="Cutive"/>
              <a:sym typeface="Cutiv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 smtClean="0">
                <a:solidFill>
                  <a:srgbClr val="CC0000"/>
                </a:solidFill>
                <a:latin typeface="Cutive"/>
                <a:ea typeface="Cutive"/>
                <a:cs typeface="Cutive"/>
                <a:sym typeface="Cutive"/>
              </a:rPr>
              <a:t>(Ego) sum </a:t>
            </a:r>
            <a:r>
              <a:rPr lang="en" sz="2000" dirty="0" smtClean="0">
                <a:latin typeface="Cutive"/>
                <a:ea typeface="Cutive"/>
                <a:cs typeface="Cutive"/>
                <a:sym typeface="Cutive"/>
              </a:rPr>
              <a:t>- </a:t>
            </a:r>
            <a:r>
              <a:rPr lang="en" sz="2000" dirty="0">
                <a:latin typeface="Cutive"/>
                <a:ea typeface="Cutive"/>
                <a:cs typeface="Cutive"/>
                <a:sym typeface="Cutive"/>
              </a:rPr>
              <a:t>I am</a:t>
            </a:r>
            <a:endParaRPr sz="2000" dirty="0"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77" name="Google Shape;77;p16"/>
          <p:cNvSpPr txBox="1"/>
          <p:nvPr/>
        </p:nvSpPr>
        <p:spPr>
          <a:xfrm>
            <a:off x="5101108" y="3118357"/>
            <a:ext cx="2201388" cy="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990000"/>
                </a:solidFill>
                <a:latin typeface="Cutive"/>
                <a:ea typeface="Cutive"/>
                <a:cs typeface="Cutive"/>
                <a:sym typeface="Cutive"/>
              </a:rPr>
              <a:t>t</a:t>
            </a:r>
            <a:r>
              <a:rPr lang="en" sz="1800" dirty="0" smtClean="0">
                <a:solidFill>
                  <a:srgbClr val="990000"/>
                </a:solidFill>
                <a:latin typeface="Cutive"/>
                <a:ea typeface="Cutive"/>
                <a:cs typeface="Cutive"/>
                <a:sym typeface="Cutive"/>
              </a:rPr>
              <a:t>aedio affectus / affecta</a:t>
            </a:r>
            <a:endParaRPr sz="1800" dirty="0"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78" name="Google Shape;78;p16"/>
          <p:cNvSpPr txBox="1"/>
          <p:nvPr/>
        </p:nvSpPr>
        <p:spPr>
          <a:xfrm>
            <a:off x="7162213" y="4105843"/>
            <a:ext cx="2422800" cy="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990000"/>
                </a:solidFill>
                <a:latin typeface="Cutive"/>
                <a:ea typeface="Cutive"/>
                <a:cs typeface="Cutive"/>
                <a:sym typeface="Cutive"/>
              </a:rPr>
              <a:t>a</a:t>
            </a:r>
            <a:r>
              <a:rPr lang="en" sz="1800" dirty="0" smtClean="0">
                <a:solidFill>
                  <a:srgbClr val="990000"/>
                </a:solidFill>
                <a:latin typeface="Cutive"/>
                <a:ea typeface="Cutive"/>
                <a:cs typeface="Cutive"/>
                <a:sym typeface="Cutive"/>
              </a:rPr>
              <a:t>nxius 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 smtClean="0">
                <a:solidFill>
                  <a:srgbClr val="990000"/>
                </a:solidFill>
                <a:latin typeface="Cutive"/>
                <a:ea typeface="Cutive"/>
                <a:cs typeface="Cutive"/>
                <a:sym typeface="Cutive"/>
              </a:rPr>
              <a:t>anxia</a:t>
            </a:r>
            <a:endParaRPr lang="en" sz="1800" dirty="0" smtClean="0"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9798" y="0"/>
            <a:ext cx="1214150" cy="121415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/>
        </p:nvSpPr>
        <p:spPr>
          <a:xfrm>
            <a:off x="227577" y="1179434"/>
            <a:ext cx="2382600" cy="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990000"/>
                </a:solidFill>
                <a:latin typeface="Cutive"/>
                <a:ea typeface="Cutive"/>
                <a:cs typeface="Cutive"/>
                <a:sym typeface="Cutive"/>
              </a:rPr>
              <a:t>a</a:t>
            </a:r>
            <a:r>
              <a:rPr lang="en" sz="1800" dirty="0" smtClean="0">
                <a:solidFill>
                  <a:srgbClr val="990000"/>
                </a:solidFill>
                <a:latin typeface="Cutive"/>
                <a:ea typeface="Cutive"/>
                <a:cs typeface="Cutive"/>
                <a:sym typeface="Cutive"/>
              </a:rPr>
              <a:t>eger / aegra</a:t>
            </a:r>
            <a:endParaRPr sz="1800" dirty="0"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81" name="Google Shape;81;p16"/>
          <p:cNvSpPr txBox="1"/>
          <p:nvPr/>
        </p:nvSpPr>
        <p:spPr>
          <a:xfrm>
            <a:off x="7001725" y="1597909"/>
            <a:ext cx="2382600" cy="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 smtClean="0">
                <a:solidFill>
                  <a:srgbClr val="990000"/>
                </a:solidFill>
                <a:latin typeface="Cutive"/>
                <a:ea typeface="Cutive"/>
                <a:cs typeface="Cutive"/>
                <a:sym typeface="Cutive"/>
              </a:rPr>
              <a:t>confus</a:t>
            </a:r>
            <a:r>
              <a:rPr lang="en" sz="1800" dirty="0" smtClean="0">
                <a:solidFill>
                  <a:srgbClr val="990000"/>
                </a:solidFill>
                <a:latin typeface="Cutive"/>
                <a:ea typeface="Cutive"/>
                <a:cs typeface="Cutive"/>
                <a:sym typeface="Cutive"/>
              </a:rPr>
              <a:t>us /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 smtClean="0">
                <a:solidFill>
                  <a:srgbClr val="990000"/>
                </a:solidFill>
                <a:latin typeface="Cutive"/>
                <a:ea typeface="Cutive"/>
                <a:cs typeface="Cutive"/>
                <a:sym typeface="Cutive"/>
              </a:rPr>
              <a:t>confusa</a:t>
            </a:r>
            <a:endParaRPr sz="1800" dirty="0"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82" name="Google Shape;82;p16"/>
          <p:cNvSpPr txBox="1"/>
          <p:nvPr/>
        </p:nvSpPr>
        <p:spPr>
          <a:xfrm>
            <a:off x="4960825" y="1187400"/>
            <a:ext cx="2040900" cy="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990000"/>
                </a:solidFill>
                <a:latin typeface="Cutive"/>
                <a:ea typeface="Cutive"/>
                <a:cs typeface="Cutive"/>
                <a:sym typeface="Cutive"/>
              </a:rPr>
              <a:t>l</a:t>
            </a:r>
            <a:r>
              <a:rPr lang="en" sz="1800" dirty="0" smtClean="0">
                <a:solidFill>
                  <a:srgbClr val="990000"/>
                </a:solidFill>
                <a:latin typeface="Cutive"/>
                <a:ea typeface="Cutive"/>
                <a:cs typeface="Cutive"/>
                <a:sym typeface="Cutive"/>
              </a:rPr>
              <a:t>aetus / laeta</a:t>
            </a:r>
            <a:endParaRPr sz="1800" dirty="0"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83" name="Google Shape;83;p16" descr="Sad, Face, Eyes, Eyebrows, ...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20398" y="89675"/>
            <a:ext cx="1114151" cy="1134628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6"/>
          <p:cNvSpPr txBox="1"/>
          <p:nvPr/>
        </p:nvSpPr>
        <p:spPr>
          <a:xfrm>
            <a:off x="3126607" y="1187400"/>
            <a:ext cx="2040900" cy="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 smtClean="0">
                <a:solidFill>
                  <a:srgbClr val="990000"/>
                </a:solidFill>
                <a:latin typeface="Cutive"/>
                <a:ea typeface="Cutive"/>
                <a:cs typeface="Cutive"/>
                <a:sym typeface="Cutive"/>
              </a:rPr>
              <a:t>tristis</a:t>
            </a:r>
            <a:endParaRPr sz="1800" dirty="0"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85" name="Google Shape;85;p16" descr="DescriptionGnome-face-tired. ...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53832" y="3417643"/>
            <a:ext cx="1114150" cy="111415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6"/>
          <p:cNvSpPr txBox="1"/>
          <p:nvPr/>
        </p:nvSpPr>
        <p:spPr>
          <a:xfrm>
            <a:off x="90457" y="4533908"/>
            <a:ext cx="2040900" cy="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990000"/>
                </a:solidFill>
                <a:latin typeface="Cutive"/>
                <a:ea typeface="Cutive"/>
                <a:cs typeface="Cutive"/>
                <a:sym typeface="Cutive"/>
              </a:rPr>
              <a:t>f</a:t>
            </a:r>
            <a:r>
              <a:rPr lang="en" sz="1800" dirty="0" smtClean="0">
                <a:solidFill>
                  <a:srgbClr val="990000"/>
                </a:solidFill>
                <a:latin typeface="Cutive"/>
                <a:ea typeface="Cutive"/>
                <a:cs typeface="Cutive"/>
                <a:sym typeface="Cutive"/>
              </a:rPr>
              <a:t>essus / fessa</a:t>
            </a:r>
            <a:endParaRPr sz="1800" dirty="0"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87" name="Google Shape;87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146673" y="1853725"/>
            <a:ext cx="1403200" cy="14032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6"/>
          <p:cNvSpPr txBox="1"/>
          <p:nvPr/>
        </p:nvSpPr>
        <p:spPr>
          <a:xfrm>
            <a:off x="2772376" y="3284825"/>
            <a:ext cx="2203500" cy="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 smtClean="0">
                <a:solidFill>
                  <a:srgbClr val="990000"/>
                </a:solidFill>
                <a:latin typeface="Cutive"/>
                <a:ea typeface="Cutive"/>
                <a:cs typeface="Cutive"/>
                <a:sym typeface="Cutive"/>
              </a:rPr>
              <a:t>optime</a:t>
            </a:r>
            <a:endParaRPr sz="1800" dirty="0"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89" name="Google Shape;89;p16"/>
          <p:cNvPicPr preferRelativeResize="0"/>
          <p:nvPr/>
        </p:nvPicPr>
        <p:blipFill rotWithShape="1">
          <a:blip r:embed="rId10">
            <a:alphaModFix/>
          </a:blip>
          <a:srcRect t="19690" r="6489" b="5526"/>
          <a:stretch/>
        </p:blipFill>
        <p:spPr>
          <a:xfrm>
            <a:off x="509800" y="1706075"/>
            <a:ext cx="1588221" cy="12701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6"/>
          <p:cNvSpPr txBox="1"/>
          <p:nvPr/>
        </p:nvSpPr>
        <p:spPr>
          <a:xfrm>
            <a:off x="391770" y="2898004"/>
            <a:ext cx="3000000" cy="4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990000"/>
                </a:solidFill>
                <a:latin typeface="Cutive"/>
                <a:ea typeface="Cutive"/>
                <a:cs typeface="Cutive"/>
                <a:sym typeface="Cutive"/>
              </a:rPr>
              <a:t>i</a:t>
            </a:r>
            <a:r>
              <a:rPr lang="en" sz="1800" dirty="0" smtClean="0">
                <a:solidFill>
                  <a:srgbClr val="990000"/>
                </a:solidFill>
                <a:latin typeface="Cutive"/>
                <a:ea typeface="Cutive"/>
                <a:cs typeface="Cutive"/>
                <a:sym typeface="Cutive"/>
              </a:rPr>
              <a:t>ratus / irata</a:t>
            </a:r>
            <a:endParaRPr sz="1800" dirty="0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4" name="Picture 3" descr="Smiley 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213" y="195667"/>
            <a:ext cx="1733365" cy="14303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 smtClean="0">
                <a:latin typeface="Cutive"/>
                <a:ea typeface="Cutive"/>
                <a:cs typeface="Cutive"/>
                <a:sym typeface="Cutive"/>
              </a:rPr>
              <a:t>Qualis tempestas est?</a:t>
            </a:r>
            <a:endParaRPr sz="3600" dirty="0"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96" name="Google Shape;9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949575"/>
            <a:ext cx="2163267" cy="204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72913" y="3192963"/>
            <a:ext cx="1745425" cy="155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7400" y="3122625"/>
            <a:ext cx="2626600" cy="1652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1846" y="99721"/>
            <a:ext cx="1554750" cy="155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48673" y="99723"/>
            <a:ext cx="1879800" cy="187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70188" y="262253"/>
            <a:ext cx="1467247" cy="155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7"/>
          <p:cNvSpPr txBox="1"/>
          <p:nvPr/>
        </p:nvSpPr>
        <p:spPr>
          <a:xfrm>
            <a:off x="739075" y="1568025"/>
            <a:ext cx="1627800" cy="3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Cutive"/>
                <a:ea typeface="Cutive"/>
                <a:cs typeface="Cutive"/>
                <a:sym typeface="Cutive"/>
              </a:rPr>
              <a:t>c</a:t>
            </a:r>
            <a:r>
              <a:rPr lang="en" dirty="0" smtClean="0">
                <a:latin typeface="Cutive"/>
                <a:ea typeface="Cutive"/>
                <a:cs typeface="Cutive"/>
                <a:sym typeface="Cutive"/>
              </a:rPr>
              <a:t>alida est</a:t>
            </a:r>
            <a:endParaRPr dirty="0"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103" name="Google Shape;103;p17"/>
          <p:cNvSpPr txBox="1"/>
          <p:nvPr/>
        </p:nvSpPr>
        <p:spPr>
          <a:xfrm rot="633">
            <a:off x="2979317" y="501349"/>
            <a:ext cx="1628100" cy="3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utive"/>
                <a:ea typeface="Cutive"/>
                <a:cs typeface="Cutive"/>
                <a:sym typeface="Cutive"/>
              </a:rPr>
              <a:t>p</a:t>
            </a:r>
            <a:r>
              <a:rPr lang="en" dirty="0" smtClean="0">
                <a:latin typeface="Cutive"/>
                <a:ea typeface="Cutive"/>
                <a:cs typeface="Cutive"/>
                <a:sym typeface="Cutive"/>
              </a:rPr>
              <a:t>luit</a:t>
            </a:r>
            <a:endParaRPr dirty="0"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104" name="Google Shape;104;p17"/>
          <p:cNvSpPr txBox="1"/>
          <p:nvPr/>
        </p:nvSpPr>
        <p:spPr>
          <a:xfrm>
            <a:off x="4572292" y="1501703"/>
            <a:ext cx="1627800" cy="3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>
                <a:latin typeface="Cutive"/>
                <a:ea typeface="Cutive"/>
                <a:cs typeface="Cutive"/>
                <a:sym typeface="Cutive"/>
              </a:rPr>
              <a:t>n</a:t>
            </a:r>
            <a:r>
              <a:rPr lang="en-US" dirty="0" err="1" smtClean="0">
                <a:latin typeface="Cutive"/>
                <a:ea typeface="Cutive"/>
                <a:cs typeface="Cutive"/>
                <a:sym typeface="Cutive"/>
              </a:rPr>
              <a:t>ingit</a:t>
            </a:r>
            <a:endParaRPr dirty="0"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105" name="Google Shape;105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749323" y="262248"/>
            <a:ext cx="2231725" cy="148511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7"/>
          <p:cNvSpPr txBox="1"/>
          <p:nvPr/>
        </p:nvSpPr>
        <p:spPr>
          <a:xfrm>
            <a:off x="7408599" y="819590"/>
            <a:ext cx="1349686" cy="303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dirty="0" err="1" smtClean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nubila</a:t>
            </a:r>
            <a:r>
              <a:rPr lang="en-US" dirty="0" smtClean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est</a:t>
            </a:r>
            <a:endParaRPr dirty="0" smtClean="0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r>
              <a:rPr lang="en-US" dirty="0" smtClean="0">
                <a:latin typeface="Cutive" panose="020B0604020202020204" charset="0"/>
              </a:rPr>
              <a:t>     </a:t>
            </a:r>
          </a:p>
          <a:p>
            <a:endParaRPr dirty="0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lvl="0"/>
            <a:r>
              <a:rPr lang="en-US" dirty="0" err="1" smtClean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ventosa</a:t>
            </a:r>
            <a:r>
              <a:rPr lang="en-US" dirty="0" smtClean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est</a:t>
            </a:r>
            <a:endParaRPr dirty="0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107" name="Google Shape;107;p17"/>
          <p:cNvSpPr txBox="1"/>
          <p:nvPr/>
        </p:nvSpPr>
        <p:spPr>
          <a:xfrm>
            <a:off x="739075" y="4068225"/>
            <a:ext cx="3000000" cy="6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s</a:t>
            </a:r>
            <a:r>
              <a:rPr lang="en" dirty="0" smtClean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ol lucet</a:t>
            </a:r>
            <a:endParaRPr dirty="0"/>
          </a:p>
        </p:txBody>
      </p:sp>
      <p:sp>
        <p:nvSpPr>
          <p:cNvPr id="108" name="Google Shape;108;p17"/>
          <p:cNvSpPr txBox="1"/>
          <p:nvPr/>
        </p:nvSpPr>
        <p:spPr>
          <a:xfrm>
            <a:off x="2790250" y="46119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Cutive"/>
                <a:sym typeface="Cutive"/>
              </a:rPr>
              <a:t>f</a:t>
            </a:r>
            <a:r>
              <a:rPr lang="en" dirty="0" smtClean="0">
                <a:solidFill>
                  <a:schemeClr val="dk1"/>
                </a:solidFill>
                <a:latin typeface="Cutive"/>
                <a:sym typeface="Cutive"/>
              </a:rPr>
              <a:t>rigida est</a:t>
            </a:r>
            <a:endParaRPr dirty="0"/>
          </a:p>
        </p:txBody>
      </p:sp>
      <p:pic>
        <p:nvPicPr>
          <p:cNvPr id="109" name="Google Shape;109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594163" y="2841638"/>
            <a:ext cx="2019300" cy="22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7"/>
          <p:cNvSpPr txBox="1"/>
          <p:nvPr/>
        </p:nvSpPr>
        <p:spPr>
          <a:xfrm>
            <a:off x="5306107" y="3011563"/>
            <a:ext cx="1846750" cy="488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 smtClean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tepida</a:t>
            </a:r>
            <a:endParaRPr lang="en-US" dirty="0" smtClean="0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 smtClean="0">
                <a:solidFill>
                  <a:schemeClr val="dk1"/>
                </a:solidFill>
                <a:latin typeface="Cutive"/>
                <a:sym typeface="Cutive"/>
              </a:rPr>
              <a:t>est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4121" y="2078640"/>
            <a:ext cx="13488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Cutive" panose="020B0604020202020204" charset="0"/>
              </a:rPr>
              <a:t>leviter</a:t>
            </a:r>
            <a:endParaRPr lang="en-US" dirty="0" smtClean="0">
              <a:latin typeface="Cutive" panose="020B0604020202020204" charset="0"/>
            </a:endParaRPr>
          </a:p>
          <a:p>
            <a:pPr algn="r"/>
            <a:r>
              <a:rPr lang="en-US" dirty="0" smtClean="0">
                <a:solidFill>
                  <a:srgbClr val="C00000"/>
                </a:solidFill>
                <a:latin typeface="Cutive" panose="020B0604020202020204" charset="0"/>
              </a:rPr>
              <a:t>lightly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01804" y="2072809"/>
            <a:ext cx="1338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Cutive" panose="020B0604020202020204" charset="0"/>
              </a:rPr>
              <a:t>g</a:t>
            </a:r>
            <a:r>
              <a:rPr lang="en-US" dirty="0" err="1" smtClean="0">
                <a:latin typeface="Cutive" panose="020B0604020202020204" charset="0"/>
              </a:rPr>
              <a:t>raviter</a:t>
            </a:r>
            <a:endParaRPr lang="en-US" dirty="0" smtClean="0">
              <a:latin typeface="Cutive" panose="020B0604020202020204" charset="0"/>
            </a:endParaRPr>
          </a:p>
          <a:p>
            <a:pPr algn="r"/>
            <a:r>
              <a:rPr lang="en-US" dirty="0" smtClean="0">
                <a:solidFill>
                  <a:srgbClr val="C00000"/>
                </a:solidFill>
                <a:latin typeface="Cutive" panose="020B0604020202020204" charset="0"/>
              </a:rPr>
              <a:t>heavily</a:t>
            </a:r>
            <a:endParaRPr lang="en-US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>
            <a:spLocks noGrp="1"/>
          </p:cNvSpPr>
          <p:nvPr>
            <p:ph type="ctrTitle"/>
          </p:nvPr>
        </p:nvSpPr>
        <p:spPr>
          <a:xfrm>
            <a:off x="311709" y="161023"/>
            <a:ext cx="8520600" cy="91385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 smtClean="0">
                <a:latin typeface="Cutive"/>
                <a:ea typeface="Cutive"/>
                <a:cs typeface="Cutive"/>
                <a:sym typeface="Cutive"/>
              </a:rPr>
              <a:t>Total Physical Response (TPR)</a:t>
            </a:r>
            <a:endParaRPr sz="3600" dirty="0"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102" name="Google Shape;102;p17"/>
          <p:cNvSpPr txBox="1"/>
          <p:nvPr/>
        </p:nvSpPr>
        <p:spPr>
          <a:xfrm>
            <a:off x="2437039" y="3986690"/>
            <a:ext cx="1893956" cy="3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Cutive"/>
                <a:ea typeface="Cutive"/>
                <a:cs typeface="Cutive"/>
                <a:sym typeface="Cutive"/>
              </a:rPr>
              <a:t>a</a:t>
            </a:r>
            <a:r>
              <a:rPr lang="en-US" sz="1600" dirty="0" smtClean="0">
                <a:latin typeface="Cutive"/>
                <a:ea typeface="Cutive"/>
                <a:cs typeface="Cutive"/>
                <a:sym typeface="Cutive"/>
              </a:rPr>
              <a:t>d </a:t>
            </a:r>
            <a:r>
              <a:rPr lang="en-US" sz="1600" dirty="0" err="1" smtClean="0">
                <a:latin typeface="Cutive"/>
                <a:ea typeface="Cutive"/>
                <a:cs typeface="Cutive"/>
                <a:sym typeface="Cutive"/>
              </a:rPr>
              <a:t>fenestram</a:t>
            </a:r>
            <a:endParaRPr sz="1600" dirty="0"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103" name="Google Shape;103;p17"/>
          <p:cNvSpPr txBox="1"/>
          <p:nvPr/>
        </p:nvSpPr>
        <p:spPr>
          <a:xfrm rot="633">
            <a:off x="2437069" y="1186207"/>
            <a:ext cx="2134911" cy="3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smtClean="0">
                <a:latin typeface="Cutive"/>
                <a:ea typeface="Cutive"/>
                <a:cs typeface="Cutive"/>
                <a:sym typeface="Cutive"/>
              </a:rPr>
              <a:t>ad </a:t>
            </a:r>
            <a:r>
              <a:rPr lang="en-US" sz="1600" dirty="0" err="1" smtClean="0">
                <a:latin typeface="Cutive"/>
                <a:ea typeface="Cutive"/>
                <a:cs typeface="Cutive"/>
                <a:sym typeface="Cutive"/>
              </a:rPr>
              <a:t>sellam</a:t>
            </a:r>
            <a:r>
              <a:rPr lang="en-US" sz="1600" dirty="0" smtClean="0">
                <a:latin typeface="Cutive"/>
                <a:ea typeface="Cutive"/>
                <a:cs typeface="Cutive"/>
                <a:sym typeface="Cutive"/>
              </a:rPr>
              <a:t> </a:t>
            </a:r>
            <a:r>
              <a:rPr lang="en-US" sz="1600" dirty="0" err="1" smtClean="0">
                <a:latin typeface="Cutive"/>
                <a:ea typeface="Cutive"/>
                <a:cs typeface="Cutive"/>
                <a:sym typeface="Cutive"/>
              </a:rPr>
              <a:t>tuam</a:t>
            </a:r>
            <a:endParaRPr sz="1600" dirty="0"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104" name="Google Shape;104;p17"/>
          <p:cNvSpPr txBox="1"/>
          <p:nvPr/>
        </p:nvSpPr>
        <p:spPr>
          <a:xfrm>
            <a:off x="2437039" y="2588488"/>
            <a:ext cx="1627800" cy="3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Cutive"/>
                <a:ea typeface="Cutive"/>
                <a:cs typeface="Cutive"/>
                <a:sym typeface="Cutive"/>
              </a:rPr>
              <a:t>a</a:t>
            </a:r>
            <a:r>
              <a:rPr lang="en-US" sz="1600" dirty="0" smtClean="0">
                <a:latin typeface="Cutive"/>
                <a:ea typeface="Cutive"/>
                <a:cs typeface="Cutive"/>
                <a:sym typeface="Cutive"/>
              </a:rPr>
              <a:t>d </a:t>
            </a:r>
            <a:r>
              <a:rPr lang="en-US" sz="1600" dirty="0" err="1" smtClean="0">
                <a:latin typeface="Cutive"/>
                <a:ea typeface="Cutive"/>
                <a:cs typeface="Cutive"/>
                <a:sym typeface="Cutive"/>
              </a:rPr>
              <a:t>ianuam</a:t>
            </a:r>
            <a:endParaRPr sz="1600" dirty="0"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107" name="Google Shape;107;p17"/>
          <p:cNvSpPr txBox="1"/>
          <p:nvPr/>
        </p:nvSpPr>
        <p:spPr>
          <a:xfrm>
            <a:off x="311709" y="2588488"/>
            <a:ext cx="946506" cy="415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err="1" smtClean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illuc</a:t>
            </a:r>
            <a:endParaRPr sz="1600" dirty="0"/>
          </a:p>
        </p:txBody>
      </p:sp>
      <p:sp>
        <p:nvSpPr>
          <p:cNvPr id="108" name="Google Shape;108;p17"/>
          <p:cNvSpPr txBox="1"/>
          <p:nvPr/>
        </p:nvSpPr>
        <p:spPr>
          <a:xfrm>
            <a:off x="220913" y="3986690"/>
            <a:ext cx="1500000" cy="400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err="1" smtClean="0">
                <a:latin typeface="Cutive" panose="020B0604020202020204" charset="0"/>
              </a:rPr>
              <a:t>manum</a:t>
            </a:r>
            <a:endParaRPr sz="1600" dirty="0">
              <a:latin typeface="Cutive" panose="020B060402020202020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1709" y="1266896"/>
            <a:ext cx="13488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latin typeface="Cutive" panose="020B0604020202020204" charset="0"/>
              </a:rPr>
              <a:t>huc</a:t>
            </a:r>
            <a:endParaRPr lang="en-US" sz="1600" dirty="0" smtClean="0">
              <a:latin typeface="Cutive" panose="020B060402020202020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79614" y="1163150"/>
            <a:ext cx="1740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latin typeface="Cutive" panose="020B0604020202020204" charset="0"/>
              </a:rPr>
              <a:t>tarde</a:t>
            </a:r>
            <a:endParaRPr lang="en-US" sz="1600" dirty="0">
              <a:latin typeface="Cutive" panose="020B060402020202020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74279" y="2493020"/>
            <a:ext cx="23245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Cutive" panose="020B0604020202020204" charset="0"/>
              </a:rPr>
              <a:t>c</a:t>
            </a:r>
            <a:r>
              <a:rPr lang="en-US" sz="1600" dirty="0" err="1" smtClean="0">
                <a:latin typeface="Cutive" panose="020B0604020202020204" charset="0"/>
              </a:rPr>
              <a:t>elere</a:t>
            </a:r>
            <a:r>
              <a:rPr lang="en-US" sz="1600" dirty="0" smtClean="0">
                <a:latin typeface="Cutive" panose="020B0604020202020204" charset="0"/>
              </a:rPr>
              <a:t> / </a:t>
            </a:r>
            <a:r>
              <a:rPr lang="en-US" sz="1600" dirty="0" err="1" smtClean="0">
                <a:latin typeface="Cutive" panose="020B0604020202020204" charset="0"/>
              </a:rPr>
              <a:t>celeriter</a:t>
            </a:r>
            <a:endParaRPr lang="en-US" sz="1600" dirty="0">
              <a:latin typeface="Cutive" panose="020B060402020202020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84857" y="3878492"/>
            <a:ext cx="16304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latin typeface="Cutive" panose="020B0604020202020204" charset="0"/>
              </a:rPr>
              <a:t>tacite</a:t>
            </a:r>
            <a:endParaRPr lang="en-US" sz="1600" dirty="0">
              <a:latin typeface="Cutive" panose="020B060402020202020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89099" y="3719517"/>
            <a:ext cx="15754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latin typeface="Cutive" panose="020B0604020202020204" charset="0"/>
              </a:rPr>
              <a:t>valde</a:t>
            </a:r>
            <a:endParaRPr lang="en-US" sz="1600" dirty="0">
              <a:latin typeface="Cutive" panose="020B0604020202020204" charset="0"/>
            </a:endParaRPr>
          </a:p>
        </p:txBody>
      </p:sp>
      <p:pic>
        <p:nvPicPr>
          <p:cNvPr id="8" name="Picture 7" descr="File:Hand pointing down (contour).svg - Wikimedia Common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53" y="1605450"/>
            <a:ext cx="903966" cy="841510"/>
          </a:xfrm>
          <a:prstGeom prst="rect">
            <a:avLst/>
          </a:prstGeom>
        </p:spPr>
      </p:pic>
      <p:pic>
        <p:nvPicPr>
          <p:cNvPr id="9" name="Picture 8" descr="Pointing, over there! | Man in suit points at something ...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39" y="2454715"/>
            <a:ext cx="1140648" cy="1380930"/>
          </a:xfrm>
          <a:prstGeom prst="rect">
            <a:avLst/>
          </a:prstGeom>
        </p:spPr>
      </p:pic>
      <p:pic>
        <p:nvPicPr>
          <p:cNvPr id="10" name="Picture 9" descr="File:5fingers icoline.svg - Wikimedia Common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739" y="4130306"/>
            <a:ext cx="710347" cy="815975"/>
          </a:xfrm>
          <a:prstGeom prst="rect">
            <a:avLst/>
          </a:prstGeom>
        </p:spPr>
      </p:pic>
      <p:pic>
        <p:nvPicPr>
          <p:cNvPr id="11" name="Picture 10" descr="Open door 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73" y="2377382"/>
            <a:ext cx="1579235" cy="1579235"/>
          </a:xfrm>
          <a:prstGeom prst="rect">
            <a:avLst/>
          </a:prstGeom>
        </p:spPr>
      </p:pic>
      <p:pic>
        <p:nvPicPr>
          <p:cNvPr id="12" name="Picture 11" descr="Vector gratis: Escritorio, La Escuela, Silla - Imagen ...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945" y="1282763"/>
            <a:ext cx="994912" cy="1097834"/>
          </a:xfrm>
          <a:prstGeom prst="rect">
            <a:avLst/>
          </a:prstGeom>
        </p:spPr>
      </p:pic>
      <p:pic>
        <p:nvPicPr>
          <p:cNvPr id="13" name="Picture 12" descr="Free vector graphic: Window, Curtains, Inside, Home - Free ...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202" y="4058071"/>
            <a:ext cx="1018500" cy="906453"/>
          </a:xfrm>
          <a:prstGeom prst="rect">
            <a:avLst/>
          </a:prstGeom>
        </p:spPr>
      </p:pic>
      <p:pic>
        <p:nvPicPr>
          <p:cNvPr id="14" name="Picture 13" descr="Move Snail Long · Free vector graphic on Pixabay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339" y="1266896"/>
            <a:ext cx="1850834" cy="925417"/>
          </a:xfrm>
          <a:prstGeom prst="rect">
            <a:avLst/>
          </a:prstGeom>
        </p:spPr>
      </p:pic>
      <p:pic>
        <p:nvPicPr>
          <p:cNvPr id="15" name="Picture 14" descr="File:Running icon - Noun Project 17825.svg - Wikimedia Commons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744" y="2685059"/>
            <a:ext cx="1301631" cy="1301631"/>
          </a:xfrm>
          <a:prstGeom prst="rect">
            <a:avLst/>
          </a:prstGeom>
        </p:spPr>
      </p:pic>
      <p:pic>
        <p:nvPicPr>
          <p:cNvPr id="17" name="Picture 16" descr="Fun Fridays - Let Me Speak! - Florida Association News Blo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997" y="4131610"/>
            <a:ext cx="1189619" cy="832914"/>
          </a:xfrm>
          <a:prstGeom prst="rect">
            <a:avLst/>
          </a:prstGeom>
        </p:spPr>
      </p:pic>
      <p:pic>
        <p:nvPicPr>
          <p:cNvPr id="18" name="Picture 17" descr="LNC Y'all - The Pub - Shroomery Message Board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318" y="4012552"/>
            <a:ext cx="810852" cy="997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87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>
            <a:spLocks noGrp="1"/>
          </p:cNvSpPr>
          <p:nvPr>
            <p:ph type="ctrTitle"/>
          </p:nvPr>
        </p:nvSpPr>
        <p:spPr>
          <a:xfrm>
            <a:off x="398788" y="0"/>
            <a:ext cx="9048600" cy="402705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 smtClean="0">
                <a:latin typeface="Cutive"/>
                <a:ea typeface="Cutive"/>
                <a:cs typeface="Cutive"/>
                <a:sym typeface="Cutive"/>
              </a:rPr>
              <a:t>Quid hodie est?</a:t>
            </a:r>
            <a:endParaRPr sz="4800" dirty="0">
              <a:latin typeface="Cutive"/>
              <a:ea typeface="Cutive"/>
              <a:cs typeface="Cutive"/>
              <a:sym typeface="Cutiv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err="1">
                <a:latin typeface="Cutive"/>
                <a:ea typeface="Cutive"/>
                <a:cs typeface="Cutive"/>
                <a:sym typeface="Cutive"/>
              </a:rPr>
              <a:t>h</a:t>
            </a:r>
            <a:r>
              <a:rPr lang="en-US" sz="3600" dirty="0" err="1" smtClean="0">
                <a:latin typeface="Cutive"/>
                <a:ea typeface="Cutive"/>
                <a:cs typeface="Cutive"/>
                <a:sym typeface="Cutive"/>
              </a:rPr>
              <a:t>odie</a:t>
            </a:r>
            <a:r>
              <a:rPr lang="en-US" sz="3600" dirty="0" smtClean="0">
                <a:latin typeface="Cutive"/>
                <a:ea typeface="Cutive"/>
                <a:cs typeface="Cutive"/>
                <a:sym typeface="Cutive"/>
              </a:rPr>
              <a:t> est...</a:t>
            </a:r>
            <a:endParaRPr sz="3600" dirty="0">
              <a:latin typeface="Cutive"/>
              <a:ea typeface="Cutive"/>
              <a:cs typeface="Cutive"/>
              <a:sym typeface="Cutiv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>
                <a:latin typeface="Cutive"/>
                <a:ea typeface="Cutive"/>
                <a:cs typeface="Cutive"/>
                <a:sym typeface="Cutive"/>
              </a:rPr>
              <a:t>           </a:t>
            </a:r>
            <a:r>
              <a:rPr lang="en" sz="1800" dirty="0">
                <a:latin typeface="Cutive"/>
                <a:ea typeface="Cutive"/>
                <a:cs typeface="Cutive"/>
                <a:sym typeface="Cutive"/>
              </a:rPr>
              <a:t/>
            </a:r>
            <a:br>
              <a:rPr lang="en" sz="1800" dirty="0">
                <a:latin typeface="Cutive"/>
                <a:ea typeface="Cutive"/>
                <a:cs typeface="Cutive"/>
                <a:sym typeface="Cutive"/>
              </a:rPr>
            </a:br>
            <a:r>
              <a:rPr lang="en" sz="4800" dirty="0" smtClean="0">
                <a:latin typeface="Cutive"/>
                <a:ea typeface="Cutive"/>
                <a:cs typeface="Cutive"/>
                <a:sym typeface="Cutive"/>
              </a:rPr>
              <a:t>Quis abest?</a:t>
            </a:r>
            <a:br>
              <a:rPr lang="en" sz="4800" dirty="0" smtClean="0">
                <a:latin typeface="Cutive"/>
                <a:ea typeface="Cutive"/>
                <a:cs typeface="Cutive"/>
                <a:sym typeface="Cutive"/>
              </a:rPr>
            </a:br>
            <a:r>
              <a:rPr lang="en-US" sz="3600" dirty="0">
                <a:latin typeface="Cutive"/>
                <a:ea typeface="Cutive"/>
                <a:cs typeface="Cutive"/>
                <a:sym typeface="Cutive"/>
              </a:rPr>
              <a:t>a</a:t>
            </a:r>
            <a:r>
              <a:rPr lang="en" sz="3600" dirty="0" smtClean="0">
                <a:latin typeface="Cutive"/>
                <a:ea typeface="Cutive"/>
                <a:cs typeface="Cutive"/>
                <a:sym typeface="Cutive"/>
              </a:rPr>
              <a:t>destne...?</a:t>
            </a:r>
            <a:endParaRPr sz="4800" dirty="0"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117" name="Google Shape;11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8879" y="3508557"/>
            <a:ext cx="1373450" cy="133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Needs A Ribbon"/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17" y="429439"/>
            <a:ext cx="1757428" cy="13823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23088" y="2196663"/>
            <a:ext cx="408446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Cutive" panose="020B0604020202020204" charset="0"/>
              </a:rPr>
              <a:t>Ubi</a:t>
            </a:r>
            <a:r>
              <a:rPr lang="en-US" sz="2400" dirty="0" smtClean="0">
                <a:latin typeface="Cutive" panose="020B0604020202020204" charset="0"/>
              </a:rPr>
              <a:t> </a:t>
            </a:r>
            <a:r>
              <a:rPr lang="en-US" sz="2400" dirty="0" err="1" smtClean="0">
                <a:latin typeface="Cutive" panose="020B0604020202020204" charset="0"/>
              </a:rPr>
              <a:t>est</a:t>
            </a:r>
            <a:r>
              <a:rPr lang="en-US" sz="2400" dirty="0" smtClean="0">
                <a:latin typeface="Cutive" panose="020B0604020202020204" charset="0"/>
              </a:rPr>
              <a:t>?</a:t>
            </a:r>
          </a:p>
          <a:p>
            <a:pPr algn="r"/>
            <a:r>
              <a:rPr lang="en-US" sz="2000" dirty="0" smtClean="0">
                <a:solidFill>
                  <a:srgbClr val="C00000"/>
                </a:solidFill>
                <a:latin typeface="Cutive" panose="020B0604020202020204" charset="0"/>
              </a:rPr>
              <a:t>Where is...?</a:t>
            </a:r>
            <a:endParaRPr lang="en-US" sz="2000" dirty="0">
              <a:solidFill>
                <a:srgbClr val="C00000"/>
              </a:solidFill>
              <a:latin typeface="Cutive" panose="020B0604020202020204" charset="0"/>
            </a:endParaRPr>
          </a:p>
          <a:p>
            <a:endParaRPr lang="en-US" sz="2400" dirty="0" smtClean="0">
              <a:latin typeface="Cutive" panose="020B0604020202020204" charset="0"/>
            </a:endParaRPr>
          </a:p>
          <a:p>
            <a:r>
              <a:rPr lang="en-US" sz="2400" dirty="0" err="1" smtClean="0">
                <a:latin typeface="Cutive" panose="020B0604020202020204" charset="0"/>
              </a:rPr>
              <a:t>Potestne</a:t>
            </a:r>
            <a:r>
              <a:rPr lang="en-US" sz="2400" dirty="0" smtClean="0">
                <a:latin typeface="Cutive" panose="020B0604020202020204" charset="0"/>
              </a:rPr>
              <a:t> </a:t>
            </a:r>
            <a:r>
              <a:rPr lang="en-US" sz="2400" dirty="0" err="1" smtClean="0">
                <a:latin typeface="Cutive" panose="020B0604020202020204" charset="0"/>
              </a:rPr>
              <a:t>fieri</a:t>
            </a:r>
            <a:r>
              <a:rPr lang="en-US" sz="2400" dirty="0" smtClean="0">
                <a:latin typeface="Cutive" panose="020B0604020202020204" charset="0"/>
              </a:rPr>
              <a:t>?</a:t>
            </a:r>
          </a:p>
          <a:p>
            <a:pPr algn="r"/>
            <a:r>
              <a:rPr lang="en-US" sz="2000" dirty="0" smtClean="0">
                <a:solidFill>
                  <a:srgbClr val="C00000"/>
                </a:solidFill>
                <a:latin typeface="Cutive" panose="020B0604020202020204" charset="0"/>
              </a:rPr>
              <a:t>Is it possible (that)...?</a:t>
            </a:r>
            <a:endParaRPr lang="en-US" sz="2000" dirty="0">
              <a:solidFill>
                <a:srgbClr val="C00000"/>
              </a:solidFill>
              <a:latin typeface="Cutive" panose="020B0604020202020204" charset="0"/>
            </a:endParaRPr>
          </a:p>
          <a:p>
            <a:endParaRPr lang="en-US" sz="2400" dirty="0" smtClean="0">
              <a:latin typeface="Cutive" panose="020B0604020202020204" charset="0"/>
            </a:endParaRPr>
          </a:p>
          <a:p>
            <a:r>
              <a:rPr lang="en-US" sz="2400" dirty="0" err="1" smtClean="0">
                <a:latin typeface="Cutive" panose="020B0604020202020204" charset="0"/>
              </a:rPr>
              <a:t>Sitne</a:t>
            </a:r>
            <a:r>
              <a:rPr lang="en-US" sz="2400" dirty="0" smtClean="0">
                <a:latin typeface="Cutive" panose="020B0604020202020204" charset="0"/>
              </a:rPr>
              <a:t>?</a:t>
            </a:r>
          </a:p>
          <a:p>
            <a:pPr algn="r"/>
            <a:r>
              <a:rPr lang="en-US" sz="2000" dirty="0" smtClean="0">
                <a:solidFill>
                  <a:srgbClr val="C00000"/>
                </a:solidFill>
                <a:latin typeface="Cutive" panose="020B0604020202020204" charset="0"/>
              </a:rPr>
              <a:t>Might s/he be...?</a:t>
            </a:r>
            <a:endParaRPr lang="en-US" sz="20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36844" y="3834863"/>
            <a:ext cx="16816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C00000"/>
                </a:solidFill>
                <a:latin typeface="Cutive" panose="020B0604020202020204" charset="0"/>
              </a:rPr>
              <a:t>Is... </a:t>
            </a:r>
            <a:r>
              <a:rPr lang="en-US" sz="2000" dirty="0">
                <a:solidFill>
                  <a:srgbClr val="C00000"/>
                </a:solidFill>
                <a:latin typeface="Cutive" panose="020B0604020202020204" charset="0"/>
              </a:rPr>
              <a:t>h</a:t>
            </a:r>
            <a:r>
              <a:rPr lang="en-US" sz="2000" dirty="0" smtClean="0">
                <a:solidFill>
                  <a:srgbClr val="C00000"/>
                </a:solidFill>
                <a:latin typeface="Cutive" panose="020B0604020202020204" charset="0"/>
              </a:rPr>
              <a:t>ere?</a:t>
            </a:r>
            <a:endParaRPr lang="en-US" sz="20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>
            <a:spLocks noGrp="1"/>
          </p:cNvSpPr>
          <p:nvPr>
            <p:ph type="ctrTitle"/>
          </p:nvPr>
        </p:nvSpPr>
        <p:spPr>
          <a:xfrm>
            <a:off x="329585" y="0"/>
            <a:ext cx="8520600" cy="103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latin typeface="Cutive"/>
                <a:ea typeface="Cutive"/>
                <a:cs typeface="Cutive"/>
                <a:sym typeface="Cutive"/>
              </a:rPr>
              <a:t>Quid hodie agis?</a:t>
            </a:r>
            <a:endParaRPr dirty="0"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131" name="Google Shape;13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7">
            <a:off x="166064" y="1031015"/>
            <a:ext cx="1826080" cy="1170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Much Ado About Nothing: ~Super Sunday, FREE SVG's, FREE ...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22" y="2726782"/>
            <a:ext cx="1620931" cy="1215698"/>
          </a:xfrm>
          <a:prstGeom prst="rect">
            <a:avLst/>
          </a:prstGeom>
        </p:spPr>
      </p:pic>
      <p:pic>
        <p:nvPicPr>
          <p:cNvPr id="6" name="Picture 5" descr="Xbox-controller-white by arycarys on DeviantArt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523" y="926458"/>
            <a:ext cx="1363819" cy="1170273"/>
          </a:xfrm>
          <a:prstGeom prst="rect">
            <a:avLst/>
          </a:prstGeom>
        </p:spPr>
      </p:pic>
      <p:pic>
        <p:nvPicPr>
          <p:cNvPr id="8" name="Picture 7" descr="Movie Set2 Vector | DragonArtz Designs (we moved to ...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354" y="1010380"/>
            <a:ext cx="1158455" cy="115845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6070" y="2199098"/>
            <a:ext cx="2086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athleticam</a:t>
            </a:r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173" y="3757814"/>
            <a:ext cx="2317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musicam</a:t>
            </a:r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6062" y="4664391"/>
            <a:ext cx="2418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>
                <a:solidFill>
                  <a:srgbClr val="C00000"/>
                </a:solidFill>
                <a:latin typeface="Cutive" panose="020B0604020202020204" charset="0"/>
              </a:rPr>
              <a:t>f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elicem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 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natalem</a:t>
            </a:r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88558" y="2229649"/>
            <a:ext cx="2552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fabulam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pellicula</a:t>
            </a:r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30887" y="1849071"/>
            <a:ext cx="1898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lusum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 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electronici</a:t>
            </a:r>
            <a:r>
              <a:rPr lang="en-US" sz="1800" dirty="0">
                <a:solidFill>
                  <a:srgbClr val="C00000"/>
                </a:solidFill>
                <a:latin typeface="Cutive" panose="020B0604020202020204" charset="0"/>
              </a:rPr>
              <a:t>	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85400" y="1010380"/>
            <a:ext cx="292705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>
                <a:solidFill>
                  <a:srgbClr val="C00000"/>
                </a:solidFill>
                <a:latin typeface="Cutive" panose="020B0604020202020204" charset="0"/>
              </a:rPr>
              <a:t>l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udo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am playing</a:t>
            </a:r>
            <a:endParaRPr lang="en-US" i="1" dirty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specto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am watching </a:t>
            </a:r>
            <a:endParaRPr lang="en-US" i="1" dirty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sz="1800" dirty="0">
                <a:solidFill>
                  <a:srgbClr val="C00000"/>
                </a:solidFill>
                <a:latin typeface="Cutive" panose="020B0604020202020204" charset="0"/>
              </a:rPr>
              <a:t>a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udio</a:t>
            </a: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am listening to</a:t>
            </a:r>
            <a:endParaRPr lang="en-US" i="1" dirty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eo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am going</a:t>
            </a:r>
          </a:p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dormio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am sleeping</a:t>
            </a:r>
            <a:endParaRPr lang="en-US" i="1" dirty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sz="1800" dirty="0" err="1">
                <a:solidFill>
                  <a:srgbClr val="C00000"/>
                </a:solidFill>
                <a:latin typeface="Cutive" panose="020B0604020202020204" charset="0"/>
              </a:rPr>
              <a:t>c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elebro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am celebrating</a:t>
            </a:r>
          </a:p>
          <a:p>
            <a:r>
              <a:rPr lang="en-US" sz="1800" dirty="0" err="1">
                <a:solidFill>
                  <a:srgbClr val="C00000"/>
                </a:solidFill>
                <a:latin typeface="Cutive" panose="020B0604020202020204" charset="0"/>
              </a:rPr>
              <a:t>m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ihi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 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necesse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 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est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need/have (to)</a:t>
            </a:r>
          </a:p>
          <a:p>
            <a:r>
              <a:rPr lang="en-US" sz="1800" dirty="0">
                <a:solidFill>
                  <a:srgbClr val="0070C0"/>
                </a:solidFill>
                <a:latin typeface="Cutive" panose="020B0604020202020204" charset="0"/>
              </a:rPr>
              <a:t>n</a:t>
            </a:r>
            <a:r>
              <a:rPr lang="en-US" sz="1800" dirty="0" smtClean="0">
                <a:solidFill>
                  <a:srgbClr val="0070C0"/>
                </a:solidFill>
                <a:latin typeface="Cutive" panose="020B0604020202020204" charset="0"/>
              </a:rPr>
              <a:t>ihil ago</a:t>
            </a: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am doing nothing!</a:t>
            </a:r>
          </a:p>
        </p:txBody>
      </p:sp>
      <p:pic>
        <p:nvPicPr>
          <p:cNvPr id="18" name="Picture 17" descr="Stick Figure Family Free Stock Photo - Public Domain Pictures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958" y="3751671"/>
            <a:ext cx="1536866" cy="1226994"/>
          </a:xfrm>
          <a:prstGeom prst="rect">
            <a:avLst/>
          </a:prstGeom>
        </p:spPr>
      </p:pic>
      <p:pic>
        <p:nvPicPr>
          <p:cNvPr id="19" name="Picture 18" descr="Los leones del tercer ciclo: septiembre 20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684" y="2598347"/>
            <a:ext cx="1610919" cy="138966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486319" y="2984056"/>
            <a:ext cx="15492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latin typeface="Cutive" panose="020B0604020202020204" charset="0"/>
              </a:rPr>
              <a:t>c</a:t>
            </a:r>
            <a:r>
              <a:rPr lang="en-US" sz="1800" dirty="0" smtClean="0">
                <a:latin typeface="Cutive" panose="020B0604020202020204" charset="0"/>
              </a:rPr>
              <a:t>um </a:t>
            </a:r>
            <a:r>
              <a:rPr lang="en-US" sz="1800" dirty="0" err="1" smtClean="0">
                <a:latin typeface="Cutive" panose="020B0604020202020204" charset="0"/>
              </a:rPr>
              <a:t>amicis</a:t>
            </a:r>
            <a:endParaRPr lang="en-US" sz="1800" dirty="0">
              <a:latin typeface="Cutive" panose="020B060402020202020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60877" y="4387392"/>
            <a:ext cx="1196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Cutive" panose="020B0604020202020204" charset="0"/>
              </a:rPr>
              <a:t>c</a:t>
            </a:r>
            <a:r>
              <a:rPr lang="en-US" sz="1800" dirty="0" smtClean="0">
                <a:latin typeface="Cutive" panose="020B0604020202020204" charset="0"/>
              </a:rPr>
              <a:t>um</a:t>
            </a:r>
          </a:p>
          <a:p>
            <a:r>
              <a:rPr lang="en-US" sz="1800" dirty="0" err="1" smtClean="0">
                <a:latin typeface="Cutive" panose="020B0604020202020204" charset="0"/>
              </a:rPr>
              <a:t>familia</a:t>
            </a:r>
            <a:endParaRPr lang="en-US" sz="1800" dirty="0">
              <a:latin typeface="Cutive" panose="020B0604020202020204" charset="0"/>
            </a:endParaRPr>
          </a:p>
        </p:txBody>
      </p:sp>
      <p:pic>
        <p:nvPicPr>
          <p:cNvPr id="23" name="Picture 22" descr="Birthday clip art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617" y="3456575"/>
            <a:ext cx="1328988" cy="12078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>
            <a:spLocks noGrp="1"/>
          </p:cNvSpPr>
          <p:nvPr>
            <p:ph type="ctrTitle"/>
          </p:nvPr>
        </p:nvSpPr>
        <p:spPr>
          <a:xfrm>
            <a:off x="380659" y="78029"/>
            <a:ext cx="8520600" cy="73703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 smtClean="0">
                <a:latin typeface="Cutive"/>
                <a:ea typeface="Cutive"/>
                <a:cs typeface="Cutive"/>
                <a:sym typeface="Cutive"/>
              </a:rPr>
              <a:t>Quid heri/superiore nocte egisti?</a:t>
            </a:r>
            <a:endParaRPr sz="3200" dirty="0"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131" name="Google Shape;13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7">
            <a:off x="166064" y="1031015"/>
            <a:ext cx="1826080" cy="1170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Much Ado About Nothing: ~Super Sunday, FREE SVG's, FREE ...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22" y="2726782"/>
            <a:ext cx="1620931" cy="1215698"/>
          </a:xfrm>
          <a:prstGeom prst="rect">
            <a:avLst/>
          </a:prstGeom>
        </p:spPr>
      </p:pic>
      <p:pic>
        <p:nvPicPr>
          <p:cNvPr id="6" name="Picture 5" descr="Xbox-controller-white by arycarys on DeviantArt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523" y="926458"/>
            <a:ext cx="1363819" cy="1170273"/>
          </a:xfrm>
          <a:prstGeom prst="rect">
            <a:avLst/>
          </a:prstGeom>
        </p:spPr>
      </p:pic>
      <p:pic>
        <p:nvPicPr>
          <p:cNvPr id="8" name="Picture 7" descr="Movie Set2 Vector | DragonArtz Designs (we moved to ...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354" y="1010380"/>
            <a:ext cx="1158455" cy="115845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6070" y="2199098"/>
            <a:ext cx="2086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athleticam</a:t>
            </a:r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173" y="3757814"/>
            <a:ext cx="2317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musicam</a:t>
            </a:r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6062" y="4664391"/>
            <a:ext cx="2418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>
                <a:solidFill>
                  <a:srgbClr val="C00000"/>
                </a:solidFill>
                <a:latin typeface="Cutive" panose="020B0604020202020204" charset="0"/>
              </a:rPr>
              <a:t>f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elicem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 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natalem</a:t>
            </a:r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88558" y="2229649"/>
            <a:ext cx="2552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fabulam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pellicula</a:t>
            </a:r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30887" y="1849071"/>
            <a:ext cx="1898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lusum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 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electronici</a:t>
            </a:r>
            <a:r>
              <a:rPr lang="en-US" sz="1800" dirty="0">
                <a:solidFill>
                  <a:srgbClr val="C00000"/>
                </a:solidFill>
                <a:latin typeface="Cutive" panose="020B0604020202020204" charset="0"/>
              </a:rPr>
              <a:t>	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85400" y="1031013"/>
            <a:ext cx="292705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lusi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played</a:t>
            </a:r>
            <a:endParaRPr lang="en-US" i="1" dirty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vidi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saw</a:t>
            </a:r>
            <a:endParaRPr lang="en-US" i="1" dirty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audivi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listened to</a:t>
            </a:r>
            <a:endParaRPr lang="en-US" i="1" dirty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ivi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went</a:t>
            </a:r>
          </a:p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dormivi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slept</a:t>
            </a:r>
            <a:endParaRPr lang="en-US" i="1" dirty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celebravi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celebrated</a:t>
            </a:r>
          </a:p>
          <a:p>
            <a:r>
              <a:rPr lang="en-US" sz="1800" dirty="0" err="1">
                <a:solidFill>
                  <a:srgbClr val="C00000"/>
                </a:solidFill>
                <a:latin typeface="Cutive" panose="020B0604020202020204" charset="0"/>
              </a:rPr>
              <a:t>m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ihi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 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necesse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 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erat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had (to)</a:t>
            </a:r>
          </a:p>
          <a:p>
            <a:r>
              <a:rPr lang="en-US" sz="1800" dirty="0">
                <a:solidFill>
                  <a:srgbClr val="0070C0"/>
                </a:solidFill>
                <a:latin typeface="Cutive" panose="020B0604020202020204" charset="0"/>
              </a:rPr>
              <a:t>n</a:t>
            </a:r>
            <a:r>
              <a:rPr lang="en-US" sz="1800" dirty="0" smtClean="0">
                <a:solidFill>
                  <a:srgbClr val="0070C0"/>
                </a:solidFill>
                <a:latin typeface="Cutive" panose="020B0604020202020204" charset="0"/>
              </a:rPr>
              <a:t>ihil </a:t>
            </a:r>
            <a:r>
              <a:rPr lang="en-US" sz="1800" dirty="0" err="1" smtClean="0">
                <a:solidFill>
                  <a:srgbClr val="0070C0"/>
                </a:solidFill>
                <a:latin typeface="Cutive" panose="020B0604020202020204" charset="0"/>
              </a:rPr>
              <a:t>egi</a:t>
            </a:r>
            <a:endParaRPr lang="en-US" sz="1800" dirty="0" smtClean="0">
              <a:solidFill>
                <a:srgbClr val="0070C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did nothing!</a:t>
            </a:r>
          </a:p>
        </p:txBody>
      </p:sp>
      <p:pic>
        <p:nvPicPr>
          <p:cNvPr id="18" name="Picture 17" descr="Stick Figure Family Free Stock Photo - Public Domain Pictures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958" y="3751671"/>
            <a:ext cx="1536866" cy="1226994"/>
          </a:xfrm>
          <a:prstGeom prst="rect">
            <a:avLst/>
          </a:prstGeom>
        </p:spPr>
      </p:pic>
      <p:pic>
        <p:nvPicPr>
          <p:cNvPr id="19" name="Picture 18" descr="Los leones del tercer ciclo: septiembre 20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684" y="2598347"/>
            <a:ext cx="1610919" cy="138966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486319" y="2984056"/>
            <a:ext cx="15492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latin typeface="Cutive" panose="020B0604020202020204" charset="0"/>
              </a:rPr>
              <a:t>c</a:t>
            </a:r>
            <a:r>
              <a:rPr lang="en-US" sz="1800" dirty="0" smtClean="0">
                <a:latin typeface="Cutive" panose="020B0604020202020204" charset="0"/>
              </a:rPr>
              <a:t>um </a:t>
            </a:r>
            <a:r>
              <a:rPr lang="en-US" sz="1800" dirty="0" err="1" smtClean="0">
                <a:latin typeface="Cutive" panose="020B0604020202020204" charset="0"/>
              </a:rPr>
              <a:t>amicis</a:t>
            </a:r>
            <a:endParaRPr lang="en-US" sz="1800" dirty="0">
              <a:latin typeface="Cutive" panose="020B060402020202020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60877" y="4387392"/>
            <a:ext cx="1196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Cutive" panose="020B0604020202020204" charset="0"/>
              </a:rPr>
              <a:t>c</a:t>
            </a:r>
            <a:r>
              <a:rPr lang="en-US" sz="1800" dirty="0" smtClean="0">
                <a:latin typeface="Cutive" panose="020B0604020202020204" charset="0"/>
              </a:rPr>
              <a:t>um</a:t>
            </a:r>
          </a:p>
          <a:p>
            <a:r>
              <a:rPr lang="en-US" sz="1800" dirty="0" err="1" smtClean="0">
                <a:latin typeface="Cutive" panose="020B0604020202020204" charset="0"/>
              </a:rPr>
              <a:t>familia</a:t>
            </a:r>
            <a:endParaRPr lang="en-US" sz="1800" dirty="0">
              <a:latin typeface="Cutive" panose="020B0604020202020204" charset="0"/>
            </a:endParaRPr>
          </a:p>
        </p:txBody>
      </p:sp>
      <p:pic>
        <p:nvPicPr>
          <p:cNvPr id="23" name="Picture 22" descr="Birthday clip art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617" y="3456575"/>
            <a:ext cx="1328988" cy="120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40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>
            <a:spLocks noGrp="1"/>
          </p:cNvSpPr>
          <p:nvPr>
            <p:ph type="ctrTitle"/>
          </p:nvPr>
        </p:nvSpPr>
        <p:spPr>
          <a:xfrm>
            <a:off x="329585" y="0"/>
            <a:ext cx="8520600" cy="103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latin typeface="Cutive"/>
                <a:ea typeface="Cutive"/>
                <a:cs typeface="Cutive"/>
                <a:sym typeface="Cutive"/>
              </a:rPr>
              <a:t>Quid cras ages?</a:t>
            </a:r>
            <a:endParaRPr dirty="0"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131" name="Google Shape;13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7">
            <a:off x="166064" y="1031015"/>
            <a:ext cx="1826080" cy="1170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Much Ado About Nothing: ~Super Sunday, FREE SVG's, FREE ...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22" y="2726782"/>
            <a:ext cx="1620931" cy="1215698"/>
          </a:xfrm>
          <a:prstGeom prst="rect">
            <a:avLst/>
          </a:prstGeom>
        </p:spPr>
      </p:pic>
      <p:pic>
        <p:nvPicPr>
          <p:cNvPr id="6" name="Picture 5" descr="Xbox-controller-white by arycarys on DeviantArt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523" y="926458"/>
            <a:ext cx="1363819" cy="1170273"/>
          </a:xfrm>
          <a:prstGeom prst="rect">
            <a:avLst/>
          </a:prstGeom>
        </p:spPr>
      </p:pic>
      <p:pic>
        <p:nvPicPr>
          <p:cNvPr id="8" name="Picture 7" descr="Movie Set2 Vector | DragonArtz Designs (we moved to ...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354" y="1010380"/>
            <a:ext cx="1158455" cy="115845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6070" y="2199098"/>
            <a:ext cx="2086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athleticam</a:t>
            </a:r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173" y="3757814"/>
            <a:ext cx="2317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musicam</a:t>
            </a:r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6062" y="4664391"/>
            <a:ext cx="2418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>
                <a:solidFill>
                  <a:srgbClr val="C00000"/>
                </a:solidFill>
                <a:latin typeface="Cutive" panose="020B0604020202020204" charset="0"/>
              </a:rPr>
              <a:t>f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elicem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 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natalem</a:t>
            </a:r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88558" y="2229649"/>
            <a:ext cx="2552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fabulam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pellicula</a:t>
            </a:r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30887" y="1849071"/>
            <a:ext cx="1898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lusum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 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electronici</a:t>
            </a:r>
            <a:r>
              <a:rPr lang="en-US" sz="1800" dirty="0">
                <a:solidFill>
                  <a:srgbClr val="C00000"/>
                </a:solidFill>
                <a:latin typeface="Cutive" panose="020B0604020202020204" charset="0"/>
              </a:rPr>
              <a:t>	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51596" y="1031013"/>
            <a:ext cx="292705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ludam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will play</a:t>
            </a:r>
            <a:endParaRPr lang="en-US" i="1" dirty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videbo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will see</a:t>
            </a:r>
            <a:endParaRPr lang="en-US" i="1" dirty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audiam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will listen to</a:t>
            </a:r>
            <a:endParaRPr lang="en-US" i="1" dirty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ibo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will go</a:t>
            </a:r>
          </a:p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dormiam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will sleep</a:t>
            </a:r>
            <a:endParaRPr lang="en-US" i="1" dirty="0">
              <a:solidFill>
                <a:schemeClr val="tx1"/>
              </a:solidFill>
              <a:latin typeface="Cutive" panose="020B0604020202020204" charset="0"/>
            </a:endParaRPr>
          </a:p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celebrabo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will celebrate</a:t>
            </a:r>
          </a:p>
          <a:p>
            <a:r>
              <a:rPr lang="en-US" sz="1800" dirty="0" err="1">
                <a:solidFill>
                  <a:srgbClr val="C00000"/>
                </a:solidFill>
                <a:latin typeface="Cutive" panose="020B0604020202020204" charset="0"/>
              </a:rPr>
              <a:t>m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ihi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 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necesse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 </a:t>
            </a:r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erit</a:t>
            </a:r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will have (to)</a:t>
            </a:r>
          </a:p>
          <a:p>
            <a:r>
              <a:rPr lang="en-US" sz="1800" dirty="0">
                <a:solidFill>
                  <a:srgbClr val="0070C0"/>
                </a:solidFill>
                <a:latin typeface="Cutive" panose="020B0604020202020204" charset="0"/>
              </a:rPr>
              <a:t>n</a:t>
            </a:r>
            <a:r>
              <a:rPr lang="en-US" sz="1800" dirty="0" smtClean="0">
                <a:solidFill>
                  <a:srgbClr val="0070C0"/>
                </a:solidFill>
                <a:latin typeface="Cutive" panose="020B0604020202020204" charset="0"/>
              </a:rPr>
              <a:t>ihil </a:t>
            </a:r>
            <a:r>
              <a:rPr lang="en-US" sz="1800" dirty="0" err="1" smtClean="0">
                <a:solidFill>
                  <a:srgbClr val="0070C0"/>
                </a:solidFill>
                <a:latin typeface="Cutive" panose="020B0604020202020204" charset="0"/>
              </a:rPr>
              <a:t>agam</a:t>
            </a:r>
            <a:endParaRPr lang="en-US" sz="1800" dirty="0" smtClean="0">
              <a:solidFill>
                <a:srgbClr val="0070C0"/>
              </a:solidFill>
              <a:latin typeface="Cutive" panose="020B0604020202020204" charset="0"/>
            </a:endParaRPr>
          </a:p>
          <a:p>
            <a:pPr algn="r"/>
            <a:r>
              <a:rPr lang="en-US" i="1" dirty="0" smtClean="0">
                <a:solidFill>
                  <a:schemeClr val="tx1"/>
                </a:solidFill>
                <a:latin typeface="Cutive" panose="020B0604020202020204" charset="0"/>
              </a:rPr>
              <a:t>I will do nothing!</a:t>
            </a:r>
          </a:p>
        </p:txBody>
      </p:sp>
      <p:pic>
        <p:nvPicPr>
          <p:cNvPr id="18" name="Picture 17" descr="Stick Figure Family Free Stock Photo - Public Domain Pictures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958" y="3751671"/>
            <a:ext cx="1536866" cy="1226994"/>
          </a:xfrm>
          <a:prstGeom prst="rect">
            <a:avLst/>
          </a:prstGeom>
        </p:spPr>
      </p:pic>
      <p:pic>
        <p:nvPicPr>
          <p:cNvPr id="19" name="Picture 18" descr="Los leones del tercer ciclo: septiembre 20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684" y="2598347"/>
            <a:ext cx="1610919" cy="138966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486319" y="2984056"/>
            <a:ext cx="15492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latin typeface="Cutive" panose="020B0604020202020204" charset="0"/>
              </a:rPr>
              <a:t>c</a:t>
            </a:r>
            <a:r>
              <a:rPr lang="en-US" sz="1800" dirty="0" smtClean="0">
                <a:latin typeface="Cutive" panose="020B0604020202020204" charset="0"/>
              </a:rPr>
              <a:t>um </a:t>
            </a:r>
            <a:r>
              <a:rPr lang="en-US" sz="1800" dirty="0" err="1" smtClean="0">
                <a:latin typeface="Cutive" panose="020B0604020202020204" charset="0"/>
              </a:rPr>
              <a:t>amicis</a:t>
            </a:r>
            <a:endParaRPr lang="en-US" sz="1800" dirty="0">
              <a:latin typeface="Cutive" panose="020B060402020202020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60877" y="4387392"/>
            <a:ext cx="1196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Cutive" panose="020B0604020202020204" charset="0"/>
              </a:rPr>
              <a:t>c</a:t>
            </a:r>
            <a:r>
              <a:rPr lang="en-US" sz="1800" dirty="0" smtClean="0">
                <a:latin typeface="Cutive" panose="020B0604020202020204" charset="0"/>
              </a:rPr>
              <a:t>um</a:t>
            </a:r>
          </a:p>
          <a:p>
            <a:r>
              <a:rPr lang="en-US" sz="1800" dirty="0" err="1" smtClean="0">
                <a:latin typeface="Cutive" panose="020B0604020202020204" charset="0"/>
              </a:rPr>
              <a:t>familia</a:t>
            </a:r>
            <a:endParaRPr lang="en-US" sz="1800" dirty="0">
              <a:latin typeface="Cutive" panose="020B0604020202020204" charset="0"/>
            </a:endParaRPr>
          </a:p>
        </p:txBody>
      </p:sp>
      <p:pic>
        <p:nvPicPr>
          <p:cNvPr id="23" name="Picture 22" descr="Birthday clip art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617" y="3456575"/>
            <a:ext cx="1328988" cy="120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07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9146" y="209763"/>
            <a:ext cx="8520600" cy="572700"/>
          </a:xfrm>
        </p:spPr>
        <p:txBody>
          <a:bodyPr/>
          <a:lstStyle/>
          <a:p>
            <a:r>
              <a:rPr lang="en-US" sz="5400" dirty="0" smtClean="0">
                <a:latin typeface="Cutive" panose="020B0604020202020204" charset="0"/>
              </a:rPr>
              <a:t>Quid </a:t>
            </a:r>
            <a:r>
              <a:rPr lang="en-US" sz="5400" dirty="0" err="1" smtClean="0">
                <a:latin typeface="Cutive" panose="020B0604020202020204" charset="0"/>
              </a:rPr>
              <a:t>est</a:t>
            </a:r>
            <a:r>
              <a:rPr lang="en-US" sz="5400" dirty="0" smtClean="0">
                <a:latin typeface="Cutive" panose="020B0604020202020204" charset="0"/>
              </a:rPr>
              <a:t> in </a:t>
            </a:r>
            <a:r>
              <a:rPr lang="en-US" sz="5400" dirty="0" err="1" smtClean="0">
                <a:latin typeface="Cutive" panose="020B0604020202020204" charset="0"/>
              </a:rPr>
              <a:t>sacco</a:t>
            </a:r>
            <a:r>
              <a:rPr lang="en-US" sz="5400" dirty="0" smtClean="0">
                <a:latin typeface="Cutive" panose="020B0604020202020204" charset="0"/>
              </a:rPr>
              <a:t>?</a:t>
            </a:r>
            <a:endParaRPr lang="en-US" sz="5400" dirty="0">
              <a:latin typeface="Cutive" panose="020B060402020202020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3818" y="1398798"/>
            <a:ext cx="854491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Cutive" panose="020B0604020202020204" charset="0"/>
              </a:rPr>
              <a:t>libellus</a:t>
            </a:r>
            <a:r>
              <a:rPr lang="en-US" sz="2800" dirty="0" smtClean="0">
                <a:latin typeface="Cutive" panose="020B0604020202020204" charset="0"/>
              </a:rPr>
              <a:t>			</a:t>
            </a:r>
            <a:r>
              <a:rPr lang="en-US" sz="2800" dirty="0" err="1" smtClean="0">
                <a:latin typeface="Cutive" panose="020B0604020202020204" charset="0"/>
              </a:rPr>
              <a:t>stilus</a:t>
            </a:r>
            <a:r>
              <a:rPr lang="en-US" sz="2800" dirty="0" smtClean="0">
                <a:latin typeface="Cutive" panose="020B0604020202020204" charset="0"/>
              </a:rPr>
              <a:t>		</a:t>
            </a:r>
            <a:r>
              <a:rPr lang="en-US" sz="2800" dirty="0" err="1" smtClean="0">
                <a:latin typeface="Cutive" panose="020B0604020202020204" charset="0"/>
              </a:rPr>
              <a:t>charta</a:t>
            </a:r>
            <a:endParaRPr lang="en-US" sz="2800" dirty="0" smtClean="0">
              <a:latin typeface="Cutive" panose="020B0604020202020204" charset="0"/>
            </a:endParaRPr>
          </a:p>
          <a:p>
            <a:endParaRPr lang="en-US" sz="2800" dirty="0">
              <a:latin typeface="Cutive" panose="020B0604020202020204" charset="0"/>
            </a:endParaRPr>
          </a:p>
          <a:p>
            <a:endParaRPr lang="en-US" sz="2800" dirty="0">
              <a:latin typeface="Cutive" panose="020B0604020202020204" charset="0"/>
            </a:endParaRPr>
          </a:p>
          <a:p>
            <a:r>
              <a:rPr lang="en-US" sz="2800" dirty="0" err="1">
                <a:latin typeface="Cutive" panose="020B0604020202020204" charset="0"/>
              </a:rPr>
              <a:t>p</a:t>
            </a:r>
            <a:r>
              <a:rPr lang="en-US" sz="2800" dirty="0" err="1" smtClean="0">
                <a:latin typeface="Cutive" panose="020B0604020202020204" charset="0"/>
              </a:rPr>
              <a:t>ensum</a:t>
            </a:r>
            <a:r>
              <a:rPr lang="en-US" sz="2800" dirty="0" smtClean="0">
                <a:latin typeface="Cutive" panose="020B0604020202020204" charset="0"/>
              </a:rPr>
              <a:t>			liber		</a:t>
            </a:r>
            <a:r>
              <a:rPr lang="en-US" sz="2800" dirty="0" err="1" smtClean="0">
                <a:latin typeface="Cutive" panose="020B0604020202020204" charset="0"/>
              </a:rPr>
              <a:t>cibus</a:t>
            </a:r>
            <a:endParaRPr lang="en-US" sz="2800" dirty="0" smtClean="0">
              <a:latin typeface="Cutive" panose="020B0604020202020204" charset="0"/>
            </a:endParaRPr>
          </a:p>
          <a:p>
            <a:endParaRPr lang="en-US" sz="2800" dirty="0">
              <a:latin typeface="Cutive" panose="020B0604020202020204" charset="0"/>
            </a:endParaRPr>
          </a:p>
          <a:p>
            <a:endParaRPr lang="en-US" sz="2800" dirty="0" smtClean="0">
              <a:latin typeface="Cutive" panose="020B0604020202020204" charset="0"/>
            </a:endParaRPr>
          </a:p>
          <a:p>
            <a:r>
              <a:rPr lang="en-US" sz="2800" dirty="0" err="1" smtClean="0">
                <a:latin typeface="Cutive" panose="020B0604020202020204" charset="0"/>
              </a:rPr>
              <a:t>phonulum</a:t>
            </a:r>
            <a:r>
              <a:rPr lang="en-US" sz="2800" dirty="0" smtClean="0">
                <a:latin typeface="Cutive" panose="020B0604020202020204" charset="0"/>
              </a:rPr>
              <a:t>		</a:t>
            </a:r>
            <a:r>
              <a:rPr lang="en-US" sz="2800" dirty="0" err="1" smtClean="0">
                <a:latin typeface="Cutive" panose="020B0604020202020204" charset="0"/>
              </a:rPr>
              <a:t>lagena</a:t>
            </a:r>
            <a:r>
              <a:rPr lang="en-US" sz="2800" dirty="0" smtClean="0">
                <a:latin typeface="Cutive" panose="020B0604020202020204" charset="0"/>
              </a:rPr>
              <a:t>		</a:t>
            </a:r>
            <a:r>
              <a:rPr lang="en-US" sz="2800" dirty="0" err="1" smtClean="0">
                <a:latin typeface="Cutive" panose="020B0604020202020204" charset="0"/>
              </a:rPr>
              <a:t>arcanum</a:t>
            </a:r>
            <a:r>
              <a:rPr lang="en-US" sz="2800" dirty="0" smtClean="0">
                <a:latin typeface="Cutive" panose="020B0604020202020204" charset="0"/>
              </a:rPr>
              <a:t>		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69446" y="998688"/>
            <a:ext cx="22024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Cutive" panose="020B0604020202020204" charset="0"/>
              </a:rPr>
              <a:t>i</a:t>
            </a:r>
            <a:r>
              <a:rPr lang="en-US" sz="2000" dirty="0" smtClean="0">
                <a:solidFill>
                  <a:srgbClr val="C00000"/>
                </a:solidFill>
                <a:latin typeface="Cutive" panose="020B0604020202020204" charset="0"/>
              </a:rPr>
              <a:t>n the bag?</a:t>
            </a:r>
            <a:endParaRPr lang="en-US" sz="20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72816" y="1957055"/>
            <a:ext cx="75711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C00000"/>
                </a:solidFill>
                <a:latin typeface="Cutive" panose="020B0604020202020204" charset="0"/>
              </a:rPr>
              <a:t>n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otebook		pencil/pen		paper</a:t>
            </a:r>
          </a:p>
          <a:p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  <a:p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  <a:p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work			book			food</a:t>
            </a:r>
          </a:p>
          <a:p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  <a:p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phone			drink			mystery</a:t>
            </a:r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pic>
        <p:nvPicPr>
          <p:cNvPr id="9" name="Picture 8" descr="Chill World/Storage/Free Items - Club Penguin Sho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13" y="136947"/>
            <a:ext cx="981075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66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663" y="138599"/>
            <a:ext cx="8520600" cy="572700"/>
          </a:xfrm>
        </p:spPr>
        <p:txBody>
          <a:bodyPr/>
          <a:lstStyle/>
          <a:p>
            <a:pPr algn="ctr"/>
            <a:r>
              <a:rPr lang="en-US" sz="5400" dirty="0" smtClean="0">
                <a:latin typeface="Cutive" panose="020B0604020202020204" charset="0"/>
              </a:rPr>
              <a:t>Duo </a:t>
            </a:r>
            <a:r>
              <a:rPr lang="en-US" sz="5400" dirty="0" err="1" smtClean="0">
                <a:latin typeface="Cutive" panose="020B0604020202020204" charset="0"/>
              </a:rPr>
              <a:t>vera</a:t>
            </a:r>
            <a:r>
              <a:rPr lang="en-US" sz="5400" dirty="0" smtClean="0">
                <a:latin typeface="Cutive" panose="020B0604020202020204" charset="0"/>
              </a:rPr>
              <a:t> et </a:t>
            </a:r>
            <a:r>
              <a:rPr lang="en-US" sz="5400" dirty="0" err="1" smtClean="0">
                <a:latin typeface="Cutive" panose="020B0604020202020204" charset="0"/>
              </a:rPr>
              <a:t>unum</a:t>
            </a:r>
            <a:r>
              <a:rPr lang="en-US" sz="5400" dirty="0" smtClean="0">
                <a:latin typeface="Cutive" panose="020B0604020202020204" charset="0"/>
              </a:rPr>
              <a:t> </a:t>
            </a:r>
            <a:r>
              <a:rPr lang="en-US" sz="5400" dirty="0" err="1" smtClean="0">
                <a:latin typeface="Cutive" panose="020B0604020202020204" charset="0"/>
              </a:rPr>
              <a:t>mendacium</a:t>
            </a:r>
            <a:r>
              <a:rPr lang="en-US" sz="5400" dirty="0">
                <a:latin typeface="Cutive" panose="020B0604020202020204" charset="0"/>
              </a:rPr>
              <a:t>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9508" y="2346249"/>
            <a:ext cx="854491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Cutive" panose="020B0604020202020204" charset="0"/>
              </a:rPr>
              <a:t>e</a:t>
            </a:r>
            <a:r>
              <a:rPr lang="en-US" sz="2800" dirty="0" err="1" smtClean="0">
                <a:latin typeface="Cutive" panose="020B0604020202020204" charset="0"/>
              </a:rPr>
              <a:t>st</a:t>
            </a:r>
            <a:r>
              <a:rPr lang="en-US" sz="2800" dirty="0" smtClean="0">
                <a:latin typeface="Cutive" panose="020B0604020202020204" charset="0"/>
              </a:rPr>
              <a:t> </a:t>
            </a:r>
            <a:r>
              <a:rPr lang="en-US" sz="2800" dirty="0" err="1" smtClean="0">
                <a:latin typeface="Cutive" panose="020B0604020202020204" charset="0"/>
              </a:rPr>
              <a:t>mendacium</a:t>
            </a:r>
            <a:r>
              <a:rPr lang="en-US" sz="2800" dirty="0" smtClean="0">
                <a:latin typeface="Cutive" panose="020B0604020202020204" charset="0"/>
              </a:rPr>
              <a:t>.                      </a:t>
            </a:r>
            <a:r>
              <a:rPr lang="en-US" sz="2800" dirty="0" err="1" smtClean="0">
                <a:latin typeface="Cutive" panose="020B0604020202020204" charset="0"/>
              </a:rPr>
              <a:t>est</a:t>
            </a:r>
            <a:r>
              <a:rPr lang="en-US" sz="2800" dirty="0" smtClean="0">
                <a:latin typeface="Cutive" panose="020B0604020202020204" charset="0"/>
              </a:rPr>
              <a:t> </a:t>
            </a:r>
            <a:r>
              <a:rPr lang="en-US" sz="2800" dirty="0" err="1" smtClean="0">
                <a:latin typeface="Cutive" panose="020B0604020202020204" charset="0"/>
              </a:rPr>
              <a:t>verum</a:t>
            </a:r>
            <a:r>
              <a:rPr lang="en-US" sz="2800" dirty="0" smtClean="0">
                <a:latin typeface="Cutive" panose="020B0604020202020204" charset="0"/>
              </a:rPr>
              <a:t>.</a:t>
            </a:r>
          </a:p>
          <a:p>
            <a:endParaRPr lang="en-US" sz="2800" dirty="0">
              <a:latin typeface="Cutive" panose="020B0604020202020204" charset="0"/>
            </a:endParaRPr>
          </a:p>
          <a:p>
            <a:r>
              <a:rPr lang="en-US" sz="2800" dirty="0" err="1">
                <a:latin typeface="Cutive" panose="020B0604020202020204" charset="0"/>
              </a:rPr>
              <a:t>s</a:t>
            </a:r>
            <a:r>
              <a:rPr lang="en-US" sz="2800" dirty="0" err="1" smtClean="0">
                <a:latin typeface="Cutive" panose="020B0604020202020204" charset="0"/>
              </a:rPr>
              <a:t>cio</a:t>
            </a:r>
            <a:r>
              <a:rPr lang="en-US" sz="2800" dirty="0" smtClean="0">
                <a:latin typeface="Cutive" panose="020B0604020202020204" charset="0"/>
              </a:rPr>
              <a:t>!                </a:t>
            </a:r>
            <a:r>
              <a:rPr lang="en-US" sz="2800" dirty="0" err="1">
                <a:latin typeface="Cutive" panose="020B0604020202020204" charset="0"/>
              </a:rPr>
              <a:t>n</a:t>
            </a:r>
            <a:r>
              <a:rPr lang="en-US" sz="2800" dirty="0" err="1" smtClean="0">
                <a:latin typeface="Cutive" panose="020B0604020202020204" charset="0"/>
              </a:rPr>
              <a:t>escio</a:t>
            </a:r>
            <a:r>
              <a:rPr lang="en-US" sz="2800" dirty="0" smtClean="0">
                <a:latin typeface="Cutive" panose="020B0604020202020204" charset="0"/>
              </a:rPr>
              <a:t>.</a:t>
            </a:r>
          </a:p>
          <a:p>
            <a:endParaRPr lang="en-US" sz="2800" dirty="0">
              <a:latin typeface="Cutive" panose="020B0604020202020204" charset="0"/>
            </a:endParaRPr>
          </a:p>
          <a:p>
            <a:r>
              <a:rPr lang="en-US" sz="2800" dirty="0" err="1">
                <a:latin typeface="Cutive" panose="020B0604020202020204" charset="0"/>
              </a:rPr>
              <a:t>m</a:t>
            </a:r>
            <a:r>
              <a:rPr lang="en-US" sz="2800" dirty="0" err="1" smtClean="0">
                <a:latin typeface="Cutive" panose="020B0604020202020204" charset="0"/>
              </a:rPr>
              <a:t>endax</a:t>
            </a:r>
            <a:r>
              <a:rPr lang="en-US" sz="2800" dirty="0" smtClean="0">
                <a:latin typeface="Cutive" panose="020B0604020202020204" charset="0"/>
              </a:rPr>
              <a:t>!                 </a:t>
            </a:r>
            <a:r>
              <a:rPr lang="en-US" sz="2800" dirty="0" err="1">
                <a:latin typeface="Cutive" panose="020B0604020202020204" charset="0"/>
              </a:rPr>
              <a:t>n</a:t>
            </a:r>
            <a:r>
              <a:rPr lang="en-US" sz="2800" dirty="0" err="1" smtClean="0">
                <a:latin typeface="Cutive" panose="020B0604020202020204" charset="0"/>
              </a:rPr>
              <a:t>ugae</a:t>
            </a:r>
            <a:r>
              <a:rPr lang="en-US" sz="2800" dirty="0" smtClean="0">
                <a:latin typeface="Cutive" panose="020B0604020202020204" charset="0"/>
              </a:rPr>
              <a:t>!                        </a:t>
            </a:r>
            <a:r>
              <a:rPr lang="en-US" sz="2800" dirty="0" err="1">
                <a:latin typeface="Cutive" panose="020B0604020202020204" charset="0"/>
              </a:rPr>
              <a:t>i</a:t>
            </a:r>
            <a:r>
              <a:rPr lang="en-US" sz="2800" dirty="0" err="1" smtClean="0">
                <a:latin typeface="Cutive" panose="020B0604020202020204" charset="0"/>
              </a:rPr>
              <a:t>nsanus</a:t>
            </a:r>
            <a:r>
              <a:rPr lang="en-US" sz="2800" dirty="0" smtClean="0">
                <a:latin typeface="Cutive" panose="020B0604020202020204" charset="0"/>
              </a:rPr>
              <a:t>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13387" y="1810231"/>
            <a:ext cx="3661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C00000"/>
                </a:solidFill>
                <a:latin typeface="Cutive" panose="020B0604020202020204" charset="0"/>
              </a:rPr>
              <a:t>Two truths and one lie:</a:t>
            </a:r>
            <a:endParaRPr lang="en-US" sz="20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1692" y="2794337"/>
            <a:ext cx="845272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		that’s a lie.			</a:t>
            </a:r>
            <a:r>
              <a:rPr lang="en-US" sz="1800" dirty="0">
                <a:solidFill>
                  <a:srgbClr val="C00000"/>
                </a:solidFill>
                <a:latin typeface="Cutive" panose="020B0604020202020204" charset="0"/>
              </a:rPr>
              <a:t>t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hat’s the truth.</a:t>
            </a:r>
          </a:p>
          <a:p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  <a:p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r>
              <a:rPr lang="en-US" sz="1800" dirty="0">
                <a:solidFill>
                  <a:srgbClr val="C00000"/>
                </a:solidFill>
                <a:latin typeface="Cutive" panose="020B0604020202020204" charset="0"/>
              </a:rPr>
              <a:t>	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I know!	I don’t know.</a:t>
            </a:r>
          </a:p>
          <a:p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  <a:p>
            <a:endParaRPr lang="en-US" sz="1800" dirty="0" smtClean="0">
              <a:solidFill>
                <a:srgbClr val="C00000"/>
              </a:solidFill>
              <a:latin typeface="Cutive" panose="020B0604020202020204" charset="0"/>
            </a:endParaRPr>
          </a:p>
          <a:p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	liar!			nonsense!			crazy!</a:t>
            </a:r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pic>
        <p:nvPicPr>
          <p:cNvPr id="7" name="Picture 6" descr="Clipart - Shhh (#2)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946" y="1036816"/>
            <a:ext cx="1582472" cy="168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30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663" y="138599"/>
            <a:ext cx="8520600" cy="572700"/>
          </a:xfrm>
        </p:spPr>
        <p:txBody>
          <a:bodyPr/>
          <a:lstStyle/>
          <a:p>
            <a:pPr algn="ctr"/>
            <a:r>
              <a:rPr lang="en-US" sz="5400" dirty="0" err="1" smtClean="0">
                <a:latin typeface="Cutive" panose="020B0604020202020204" charset="0"/>
              </a:rPr>
              <a:t>Ubi</a:t>
            </a:r>
            <a:r>
              <a:rPr lang="en-US" sz="5400" dirty="0" smtClean="0">
                <a:latin typeface="Cutive" panose="020B0604020202020204" charset="0"/>
              </a:rPr>
              <a:t> </a:t>
            </a:r>
            <a:r>
              <a:rPr lang="en-US" sz="5400" dirty="0" err="1" smtClean="0">
                <a:latin typeface="Cutive" panose="020B0604020202020204" charset="0"/>
              </a:rPr>
              <a:t>est</a:t>
            </a:r>
            <a:r>
              <a:rPr lang="en-US" sz="5400" dirty="0" smtClean="0">
                <a:latin typeface="Cutive" panose="020B0604020202020204" charset="0"/>
              </a:rPr>
              <a:t> in </a:t>
            </a:r>
            <a:r>
              <a:rPr lang="en-US" sz="5400" dirty="0" err="1" smtClean="0">
                <a:latin typeface="Cutive" panose="020B0604020202020204" charset="0"/>
              </a:rPr>
              <a:t>mundo</a:t>
            </a:r>
            <a:r>
              <a:rPr lang="en-US" sz="5400" dirty="0">
                <a:latin typeface="Cutive" panose="020B0604020202020204" charset="0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1663" y="1328719"/>
            <a:ext cx="8544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Cutive" panose="020B0604020202020204" charset="0"/>
              </a:rPr>
              <a:t>a</a:t>
            </a:r>
            <a:r>
              <a:rPr lang="en-US" sz="2800" dirty="0" err="1" smtClean="0">
                <a:latin typeface="Cutive" panose="020B0604020202020204" charset="0"/>
              </a:rPr>
              <a:t>udite</a:t>
            </a:r>
            <a:r>
              <a:rPr lang="en-US" sz="2800" dirty="0" smtClean="0">
                <a:latin typeface="Cutive" panose="020B0604020202020204" charset="0"/>
              </a:rPr>
              <a:t> et </a:t>
            </a:r>
            <a:r>
              <a:rPr lang="en-US" sz="2800" dirty="0" err="1" smtClean="0">
                <a:latin typeface="Cutive" panose="020B0604020202020204" charset="0"/>
              </a:rPr>
              <a:t>putate</a:t>
            </a:r>
            <a:r>
              <a:rPr lang="en-US" sz="2800" dirty="0" smtClean="0">
                <a:latin typeface="Cutive" panose="020B0604020202020204" charset="0"/>
              </a:rPr>
              <a:t>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22689" y="928609"/>
            <a:ext cx="21111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Cutive" panose="020B0604020202020204" charset="0"/>
              </a:rPr>
              <a:t>i</a:t>
            </a:r>
            <a:r>
              <a:rPr lang="en-US" sz="2000" dirty="0" smtClean="0">
                <a:solidFill>
                  <a:srgbClr val="C00000"/>
                </a:solidFill>
                <a:latin typeface="Cutive" panose="020B0604020202020204" charset="0"/>
              </a:rPr>
              <a:t>n the world</a:t>
            </a:r>
            <a:endParaRPr lang="en-US" sz="20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51902" y="1791824"/>
            <a:ext cx="8452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C00000"/>
                </a:solidFill>
                <a:latin typeface="Cutive" panose="020B0604020202020204" charset="0"/>
              </a:rPr>
              <a:t>a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nd think!</a:t>
            </a:r>
          </a:p>
        </p:txBody>
      </p:sp>
      <p:pic>
        <p:nvPicPr>
          <p:cNvPr id="8" name="Picture 7" descr="World Map Continents Africa · Free vector graphic on Pixabay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654" y="1484984"/>
            <a:ext cx="3518047" cy="1802999"/>
          </a:xfrm>
          <a:prstGeom prst="rect">
            <a:avLst/>
          </a:prstGeom>
        </p:spPr>
      </p:pic>
      <p:pic>
        <p:nvPicPr>
          <p:cNvPr id="9" name="Picture 8" descr="Map United States Usa · Free vector graphic on Pixabay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01" y="2315044"/>
            <a:ext cx="2860713" cy="1765596"/>
          </a:xfrm>
          <a:prstGeom prst="rect">
            <a:avLst/>
          </a:prstGeom>
        </p:spPr>
      </p:pic>
      <p:pic>
        <p:nvPicPr>
          <p:cNvPr id="10" name="Picture 9" descr="City Buildings Skyscrapers · Free vector graphic on Pixabay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353" y="3764852"/>
            <a:ext cx="1659530" cy="111499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71663" y="4189427"/>
            <a:ext cx="30105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utive" panose="020B0604020202020204" charset="0"/>
              </a:rPr>
              <a:t>i</a:t>
            </a:r>
            <a:r>
              <a:rPr lang="en-US" sz="2400" dirty="0" smtClean="0">
                <a:latin typeface="Cutive" panose="020B0604020202020204" charset="0"/>
              </a:rPr>
              <a:t>n </a:t>
            </a:r>
            <a:r>
              <a:rPr lang="en-US" sz="2400" dirty="0" smtClean="0">
                <a:latin typeface="Cutive" panose="020B0604020202020204" charset="0"/>
              </a:rPr>
              <a:t>patria</a:t>
            </a:r>
          </a:p>
          <a:p>
            <a:r>
              <a:rPr lang="en-US" sz="1800" i="1" dirty="0" smtClean="0">
                <a:latin typeface="Cutive" panose="020B0604020202020204" charset="0"/>
              </a:rPr>
              <a:t>U.S.A.</a:t>
            </a:r>
            <a:r>
              <a:rPr lang="en-US" sz="2000" i="1" dirty="0" smtClean="0">
                <a:latin typeface="Cutive" panose="020B0604020202020204" charset="0"/>
              </a:rPr>
              <a:t> </a:t>
            </a:r>
            <a:r>
              <a:rPr lang="en-US" sz="2000" i="1" dirty="0" err="1">
                <a:latin typeface="Cutive" panose="020B0604020202020204" charset="0"/>
              </a:rPr>
              <a:t>est</a:t>
            </a:r>
            <a:r>
              <a:rPr lang="en-US" sz="2000" i="1" dirty="0">
                <a:latin typeface="Cutive" panose="020B0604020202020204" charset="0"/>
              </a:rPr>
              <a:t> </a:t>
            </a:r>
            <a:r>
              <a:rPr lang="en-US" sz="2000" i="1" dirty="0" smtClean="0">
                <a:latin typeface="Cutive" panose="020B0604020202020204" charset="0"/>
              </a:rPr>
              <a:t>patria</a:t>
            </a:r>
            <a:r>
              <a:rPr lang="en-US" sz="1800" dirty="0" smtClean="0">
                <a:latin typeface="Cutive" panose="020B0604020202020204" charset="0"/>
              </a:rPr>
              <a:t>.</a:t>
            </a:r>
            <a:endParaRPr lang="en-US" sz="1800" dirty="0">
              <a:latin typeface="Cutive" panose="020B060402020202020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36396" y="3329900"/>
            <a:ext cx="30076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utive" panose="020B0604020202020204" charset="0"/>
              </a:rPr>
              <a:t>i</a:t>
            </a:r>
            <a:r>
              <a:rPr lang="en-US" sz="2400" dirty="0" smtClean="0">
                <a:latin typeface="Cutive" panose="020B0604020202020204" charset="0"/>
              </a:rPr>
              <a:t>n </a:t>
            </a:r>
            <a:r>
              <a:rPr lang="en-US" sz="2400" dirty="0" err="1" smtClean="0">
                <a:latin typeface="Cutive" panose="020B0604020202020204" charset="0"/>
              </a:rPr>
              <a:t>continente</a:t>
            </a:r>
            <a:endParaRPr lang="en-US" sz="2400" dirty="0" smtClean="0">
              <a:latin typeface="Cutive" panose="020B0604020202020204" charset="0"/>
            </a:endParaRPr>
          </a:p>
          <a:p>
            <a:r>
              <a:rPr lang="en-US" sz="1800" i="1" dirty="0" smtClean="0">
                <a:latin typeface="Cutive" panose="020B0604020202020204" charset="0"/>
              </a:rPr>
              <a:t>Africa </a:t>
            </a:r>
            <a:r>
              <a:rPr lang="en-US" sz="1800" i="1" dirty="0" err="1" smtClean="0">
                <a:latin typeface="Cutive" panose="020B0604020202020204" charset="0"/>
              </a:rPr>
              <a:t>est</a:t>
            </a:r>
            <a:r>
              <a:rPr lang="en-US" sz="1800" i="1" dirty="0" smtClean="0">
                <a:latin typeface="Cutive" panose="020B0604020202020204" charset="0"/>
              </a:rPr>
              <a:t> </a:t>
            </a:r>
            <a:r>
              <a:rPr lang="en-US" sz="1800" i="1" dirty="0" err="1" smtClean="0">
                <a:latin typeface="Cutive" panose="020B0604020202020204" charset="0"/>
              </a:rPr>
              <a:t>continens</a:t>
            </a:r>
            <a:r>
              <a:rPr lang="en-US" sz="1800" dirty="0" smtClean="0">
                <a:latin typeface="Cutive" panose="020B0604020202020204" charset="0"/>
              </a:rPr>
              <a:t>.</a:t>
            </a:r>
            <a:endParaRPr lang="en-US" sz="1800" dirty="0">
              <a:latin typeface="Cutive" panose="020B060402020202020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93236" y="4258475"/>
            <a:ext cx="31357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utive" panose="020B0604020202020204" charset="0"/>
              </a:rPr>
              <a:t>i</a:t>
            </a:r>
            <a:r>
              <a:rPr lang="en-US" sz="2400" dirty="0" smtClean="0">
                <a:latin typeface="Cutive" panose="020B0604020202020204" charset="0"/>
              </a:rPr>
              <a:t>n </a:t>
            </a:r>
            <a:r>
              <a:rPr lang="en-US" sz="2400" dirty="0" err="1" smtClean="0">
                <a:latin typeface="Cutive" panose="020B0604020202020204" charset="0"/>
              </a:rPr>
              <a:t>urbe</a:t>
            </a:r>
            <a:endParaRPr lang="en-US" sz="2400" dirty="0" smtClean="0">
              <a:latin typeface="Cutive" panose="020B0604020202020204" charset="0"/>
            </a:endParaRPr>
          </a:p>
          <a:p>
            <a:r>
              <a:rPr lang="en-US" sz="1800" i="1" dirty="0" smtClean="0">
                <a:latin typeface="Cutive" panose="020B0604020202020204" charset="0"/>
              </a:rPr>
              <a:t>Nashville </a:t>
            </a:r>
            <a:r>
              <a:rPr lang="en-US" sz="1800" i="1" dirty="0" err="1" smtClean="0">
                <a:latin typeface="Cutive" panose="020B0604020202020204" charset="0"/>
              </a:rPr>
              <a:t>est</a:t>
            </a:r>
            <a:r>
              <a:rPr lang="en-US" sz="1800" i="1" dirty="0" smtClean="0">
                <a:latin typeface="Cutive" panose="020B0604020202020204" charset="0"/>
              </a:rPr>
              <a:t> </a:t>
            </a:r>
            <a:r>
              <a:rPr lang="en-US" sz="1800" i="1" dirty="0" err="1" smtClean="0">
                <a:latin typeface="Cutive" panose="020B0604020202020204" charset="0"/>
              </a:rPr>
              <a:t>urbs</a:t>
            </a:r>
            <a:r>
              <a:rPr lang="en-US" sz="1800" dirty="0" smtClean="0">
                <a:latin typeface="Cutive" panose="020B0604020202020204" charset="0"/>
              </a:rPr>
              <a:t>.</a:t>
            </a:r>
            <a:endParaRPr lang="en-US" sz="1800" dirty="0">
              <a:latin typeface="Cutive" panose="020B060402020202020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4277" y="2822068"/>
            <a:ext cx="21582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utive" panose="020B0604020202020204" charset="0"/>
              </a:rPr>
              <a:t>i</a:t>
            </a:r>
            <a:r>
              <a:rPr lang="en-US" sz="2400" dirty="0" smtClean="0">
                <a:latin typeface="Cutive" panose="020B0604020202020204" charset="0"/>
              </a:rPr>
              <a:t>n </a:t>
            </a:r>
            <a:r>
              <a:rPr lang="en-US" sz="2400" dirty="0" err="1" smtClean="0">
                <a:latin typeface="Cutive" panose="020B0604020202020204" charset="0"/>
              </a:rPr>
              <a:t>civitate</a:t>
            </a:r>
            <a:endParaRPr lang="en-US" sz="2400" dirty="0" smtClean="0">
              <a:latin typeface="Cutive" panose="020B0604020202020204" charset="0"/>
            </a:endParaRPr>
          </a:p>
          <a:p>
            <a:r>
              <a:rPr lang="en-US" sz="1800" i="1" dirty="0" smtClean="0">
                <a:latin typeface="Cutive" panose="020B0604020202020204" charset="0"/>
              </a:rPr>
              <a:t>Virginia </a:t>
            </a:r>
            <a:r>
              <a:rPr lang="en-US" sz="1800" i="1" dirty="0" err="1" smtClean="0">
                <a:latin typeface="Cutive" panose="020B0604020202020204" charset="0"/>
              </a:rPr>
              <a:t>est</a:t>
            </a:r>
            <a:r>
              <a:rPr lang="en-US" sz="1800" i="1" dirty="0" smtClean="0">
                <a:latin typeface="Cutive" panose="020B0604020202020204" charset="0"/>
              </a:rPr>
              <a:t> </a:t>
            </a:r>
            <a:r>
              <a:rPr lang="en-US" sz="1800" i="1" dirty="0" err="1" smtClean="0">
                <a:latin typeface="Cutive" panose="020B0604020202020204" charset="0"/>
              </a:rPr>
              <a:t>civitas</a:t>
            </a:r>
            <a:r>
              <a:rPr lang="en-US" dirty="0" smtClean="0">
                <a:latin typeface="Cutive" panose="020B0604020202020204" charset="0"/>
              </a:rPr>
              <a:t>.</a:t>
            </a:r>
            <a:endParaRPr lang="en-US" dirty="0">
              <a:latin typeface="Cutiv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81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latin typeface="Cutive" panose="020B0604020202020204" charset="0"/>
              </a:rPr>
              <a:t>Quid </a:t>
            </a:r>
            <a:r>
              <a:rPr lang="en-US" sz="5400" dirty="0" err="1" smtClean="0">
                <a:latin typeface="Cutive" panose="020B0604020202020204" charset="0"/>
              </a:rPr>
              <a:t>est</a:t>
            </a:r>
            <a:r>
              <a:rPr lang="en-US" sz="5400" dirty="0" smtClean="0">
                <a:latin typeface="Cutive" panose="020B0604020202020204" charset="0"/>
              </a:rPr>
              <a:t> </a:t>
            </a:r>
            <a:r>
              <a:rPr lang="en-US" sz="5400" dirty="0" err="1" smtClean="0">
                <a:latin typeface="Cutive" panose="020B0604020202020204" charset="0"/>
              </a:rPr>
              <a:t>clavis</a:t>
            </a:r>
            <a:r>
              <a:rPr lang="en-US" sz="5400" dirty="0" smtClean="0">
                <a:latin typeface="Cutive" panose="020B0604020202020204" charset="0"/>
              </a:rPr>
              <a:t>?</a:t>
            </a:r>
            <a:endParaRPr lang="en-US" sz="5400" dirty="0">
              <a:latin typeface="Cutive" panose="020B060402020202020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3987" y="2424973"/>
            <a:ext cx="8544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Cutive" panose="020B0604020202020204" charset="0"/>
              </a:rPr>
              <a:t>Haec</a:t>
            </a:r>
            <a:r>
              <a:rPr lang="en-US" sz="2800" dirty="0" smtClean="0">
                <a:latin typeface="Cutive" panose="020B0604020202020204" charset="0"/>
              </a:rPr>
              <a:t> </a:t>
            </a:r>
            <a:r>
              <a:rPr lang="en-US" sz="2800" dirty="0" err="1" smtClean="0">
                <a:latin typeface="Cutive" panose="020B0604020202020204" charset="0"/>
              </a:rPr>
              <a:t>hebdomas</a:t>
            </a:r>
            <a:r>
              <a:rPr lang="en-US" sz="2800" dirty="0" smtClean="0">
                <a:latin typeface="Cutive" panose="020B0604020202020204" charset="0"/>
              </a:rPr>
              <a:t>, </a:t>
            </a:r>
            <a:r>
              <a:rPr lang="en-US" sz="2800" dirty="0" err="1" smtClean="0">
                <a:latin typeface="Cutive" panose="020B0604020202020204" charset="0"/>
              </a:rPr>
              <a:t>clavis</a:t>
            </a:r>
            <a:r>
              <a:rPr lang="en-US" sz="2800" dirty="0" smtClean="0">
                <a:latin typeface="Cutive" panose="020B0604020202020204" charset="0"/>
              </a:rPr>
              <a:t> in </a:t>
            </a:r>
            <a:r>
              <a:rPr lang="en-US" sz="2800" dirty="0" err="1" smtClean="0">
                <a:latin typeface="Cutive" panose="020B0604020202020204" charset="0"/>
              </a:rPr>
              <a:t>classem</a:t>
            </a:r>
            <a:r>
              <a:rPr lang="en-US" sz="2800" dirty="0" smtClean="0">
                <a:latin typeface="Cutive" panose="020B0604020202020204" charset="0"/>
              </a:rPr>
              <a:t> </a:t>
            </a:r>
            <a:r>
              <a:rPr lang="en-US" sz="2800" dirty="0" err="1" smtClean="0">
                <a:latin typeface="Cutive" panose="020B0604020202020204" charset="0"/>
              </a:rPr>
              <a:t>est</a:t>
            </a:r>
            <a:r>
              <a:rPr lang="en-US" sz="2800" dirty="0" smtClean="0">
                <a:latin typeface="Cutive" panose="020B0604020202020204" charset="0"/>
              </a:rPr>
              <a:t>:</a:t>
            </a:r>
            <a:endParaRPr lang="en-US" sz="2800" dirty="0">
              <a:latin typeface="Cutive" panose="020B060402020202020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24607" y="1245099"/>
            <a:ext cx="4656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C00000"/>
                </a:solidFill>
                <a:latin typeface="Cutive" panose="020B0604020202020204" charset="0"/>
              </a:rPr>
              <a:t>What is the password?</a:t>
            </a:r>
            <a:endParaRPr lang="en-US" sz="20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54166" y="2867791"/>
            <a:ext cx="2312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C00000"/>
                </a:solidFill>
                <a:latin typeface="Cutive" panose="020B0604020202020204" charset="0"/>
              </a:rPr>
              <a:t>t</a:t>
            </a:r>
            <a:r>
              <a:rPr lang="en-US" sz="1800" dirty="0" smtClean="0">
                <a:solidFill>
                  <a:srgbClr val="C00000"/>
                </a:solidFill>
                <a:latin typeface="Cutive" panose="020B0604020202020204" charset="0"/>
              </a:rPr>
              <a:t>his week</a:t>
            </a:r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  <p:pic>
        <p:nvPicPr>
          <p:cNvPr id="6" name="Picture 5" descr="Silence PNG Clipart | PNG All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56" y="2948193"/>
            <a:ext cx="1028173" cy="1240631"/>
          </a:xfrm>
          <a:prstGeom prst="rect">
            <a:avLst/>
          </a:prstGeom>
        </p:spPr>
      </p:pic>
      <p:pic>
        <p:nvPicPr>
          <p:cNvPr id="7" name="Picture 6" descr="Hide data without any sofware !! | Techworld 4 U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728" y="292599"/>
            <a:ext cx="2030187" cy="203018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34207" y="3391011"/>
            <a:ext cx="6926317" cy="12618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00B050"/>
                </a:solidFill>
                <a:latin typeface="Cutive" panose="020B0604020202020204" charset="0"/>
              </a:rPr>
              <a:t>Te</a:t>
            </a:r>
            <a:r>
              <a:rPr lang="en-US" sz="4000" dirty="0" smtClean="0">
                <a:solidFill>
                  <a:srgbClr val="00B050"/>
                </a:solidFill>
                <a:latin typeface="Cutive" panose="020B0604020202020204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Cutive" panose="020B0604020202020204" charset="0"/>
              </a:rPr>
              <a:t>desideravi</a:t>
            </a:r>
            <a:r>
              <a:rPr lang="en-US" sz="4000" dirty="0" smtClean="0">
                <a:solidFill>
                  <a:srgbClr val="00B050"/>
                </a:solidFill>
                <a:latin typeface="Cutive" panose="020B0604020202020204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Cutive" panose="020B0604020202020204" charset="0"/>
              </a:rPr>
              <a:t>tantum</a:t>
            </a:r>
            <a:r>
              <a:rPr lang="en-US" sz="4000" dirty="0">
                <a:solidFill>
                  <a:srgbClr val="00B050"/>
                </a:solidFill>
                <a:latin typeface="Cutive" panose="020B0604020202020204" charset="0"/>
              </a:rPr>
              <a:t>!</a:t>
            </a:r>
            <a:endParaRPr lang="en-US" sz="4000" dirty="0" smtClean="0">
              <a:solidFill>
                <a:srgbClr val="00B050"/>
              </a:solidFill>
              <a:latin typeface="Cutive" panose="020B0604020202020204" charset="0"/>
            </a:endParaRPr>
          </a:p>
          <a:p>
            <a:endParaRPr lang="en-US" sz="3600" dirty="0">
              <a:solidFill>
                <a:srgbClr val="00B050"/>
              </a:solidFill>
              <a:latin typeface="Cutiv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88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1"/>
          <p:cNvSpPr txBox="1"/>
          <p:nvPr/>
        </p:nvSpPr>
        <p:spPr>
          <a:xfrm>
            <a:off x="1724813" y="1472367"/>
            <a:ext cx="6795000" cy="9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dirty="0" err="1" smtClean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Hodie</a:t>
            </a:r>
            <a:r>
              <a:rPr lang="en-US" sz="4500" dirty="0" smtClean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in </a:t>
            </a:r>
            <a:r>
              <a:rPr lang="en-US" sz="4500" dirty="0" err="1" smtClean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classe</a:t>
            </a:r>
            <a:r>
              <a:rPr lang="en-US" sz="4500" dirty="0" smtClean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...</a:t>
            </a:r>
            <a:endParaRPr sz="2800" dirty="0">
              <a:solidFill>
                <a:srgbClr val="CC0000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138" name="Google Shape;13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802" y="3053023"/>
            <a:ext cx="2828925" cy="161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728" y="612225"/>
            <a:ext cx="1118970" cy="142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92392" y="2483482"/>
            <a:ext cx="1938825" cy="1428218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1"/>
          <p:cNvSpPr txBox="1"/>
          <p:nvPr/>
        </p:nvSpPr>
        <p:spPr>
          <a:xfrm>
            <a:off x="187613" y="176100"/>
            <a:ext cx="1537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 smtClean="0">
                <a:solidFill>
                  <a:srgbClr val="CC0000"/>
                </a:solidFill>
                <a:latin typeface="Cutive"/>
                <a:ea typeface="Cutive"/>
                <a:cs typeface="Cutive"/>
                <a:sym typeface="Cutive"/>
              </a:rPr>
              <a:t>scribimus</a:t>
            </a:r>
            <a:endParaRPr sz="1800" dirty="0">
              <a:solidFill>
                <a:srgbClr val="CC0000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143" name="Google Shape;143;p21"/>
          <p:cNvSpPr txBox="1"/>
          <p:nvPr/>
        </p:nvSpPr>
        <p:spPr>
          <a:xfrm>
            <a:off x="673025" y="4541681"/>
            <a:ext cx="30000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CC0000"/>
                </a:solidFill>
                <a:latin typeface="Cutive"/>
                <a:ea typeface="Cutive"/>
                <a:cs typeface="Cutive"/>
                <a:sym typeface="Cutive"/>
              </a:rPr>
              <a:t> </a:t>
            </a:r>
            <a:r>
              <a:rPr lang="en" sz="1800" dirty="0" smtClean="0">
                <a:solidFill>
                  <a:srgbClr val="CC0000"/>
                </a:solidFill>
                <a:latin typeface="Cutive"/>
                <a:ea typeface="Cutive"/>
                <a:cs typeface="Cutive"/>
                <a:sym typeface="Cutive"/>
              </a:rPr>
              <a:t>dico     et       auditis</a:t>
            </a:r>
            <a:endParaRPr sz="1800" dirty="0">
              <a:solidFill>
                <a:srgbClr val="CC0000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144" name="Google Shape;144;p21"/>
          <p:cNvSpPr txBox="1"/>
          <p:nvPr/>
        </p:nvSpPr>
        <p:spPr>
          <a:xfrm>
            <a:off x="7567696" y="176100"/>
            <a:ext cx="1621053" cy="4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 smtClean="0">
                <a:solidFill>
                  <a:srgbClr val="CC0000"/>
                </a:solidFill>
                <a:latin typeface="Cutive"/>
                <a:ea typeface="Cutive"/>
                <a:cs typeface="Cutive"/>
                <a:sym typeface="Cutive"/>
              </a:rPr>
              <a:t>legimus </a:t>
            </a:r>
            <a:endParaRPr sz="1800" dirty="0">
              <a:solidFill>
                <a:srgbClr val="CC0000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147" name="Google Shape;147;p21"/>
          <p:cNvSpPr txBox="1"/>
          <p:nvPr/>
        </p:nvSpPr>
        <p:spPr>
          <a:xfrm>
            <a:off x="7567696" y="3862648"/>
            <a:ext cx="30000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 smtClean="0">
                <a:solidFill>
                  <a:srgbClr val="CC0000"/>
                </a:solidFill>
                <a:latin typeface="Cutive"/>
                <a:ea typeface="Cutive"/>
                <a:cs typeface="Cutive"/>
                <a:sym typeface="Cutive"/>
              </a:rPr>
              <a:t>cantamus</a:t>
            </a:r>
            <a:endParaRPr sz="1800" dirty="0">
              <a:solidFill>
                <a:srgbClr val="CC0000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148" name="Google Shape;148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70750" y="598116"/>
            <a:ext cx="1481700" cy="148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1"/>
          <p:cNvPicPr preferRelativeResize="0"/>
          <p:nvPr/>
        </p:nvPicPr>
        <p:blipFill rotWithShape="1">
          <a:blip r:embed="rId7">
            <a:alphaModFix/>
          </a:blip>
          <a:srcRect b="16839"/>
          <a:stretch/>
        </p:blipFill>
        <p:spPr>
          <a:xfrm>
            <a:off x="7598796" y="2229423"/>
            <a:ext cx="1353654" cy="16192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3717377" y="3916460"/>
            <a:ext cx="16225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sz="1800" dirty="0">
                <a:solidFill>
                  <a:srgbClr val="CC0000"/>
                </a:solidFill>
                <a:latin typeface="Cutive"/>
                <a:ea typeface="Cutive"/>
                <a:cs typeface="Cutive"/>
                <a:sym typeface="Cutive"/>
              </a:rPr>
              <a:t>spectamus</a:t>
            </a:r>
            <a:endParaRPr lang="en-US" sz="1800" dirty="0"/>
          </a:p>
        </p:txBody>
      </p:sp>
      <p:sp>
        <p:nvSpPr>
          <p:cNvPr id="4" name="Rectangle 3"/>
          <p:cNvSpPr/>
          <p:nvPr/>
        </p:nvSpPr>
        <p:spPr>
          <a:xfrm>
            <a:off x="553802" y="2780710"/>
            <a:ext cx="28937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800" dirty="0" err="1" smtClean="0">
                <a:solidFill>
                  <a:srgbClr val="CC0000"/>
                </a:solidFill>
                <a:latin typeface="Cutive"/>
                <a:ea typeface="Cutive"/>
                <a:cs typeface="Cutive"/>
                <a:sym typeface="Cutive"/>
              </a:rPr>
              <a:t>dicimus</a:t>
            </a:r>
            <a:r>
              <a:rPr lang="en-US" sz="1800" dirty="0" smtClean="0">
                <a:solidFill>
                  <a:srgbClr val="CC0000"/>
                </a:solidFill>
                <a:latin typeface="Cutive"/>
                <a:ea typeface="Cutive"/>
                <a:cs typeface="Cutive"/>
                <a:sym typeface="Cutive"/>
              </a:rPr>
              <a:t>   /   </a:t>
            </a:r>
            <a:r>
              <a:rPr lang="en-US" sz="1800" dirty="0" err="1" smtClean="0">
                <a:solidFill>
                  <a:srgbClr val="CC0000"/>
                </a:solidFill>
                <a:latin typeface="Cutive"/>
                <a:ea typeface="Cutive"/>
                <a:cs typeface="Cutive"/>
                <a:sym typeface="Cutive"/>
              </a:rPr>
              <a:t>audimus</a:t>
            </a:r>
            <a:endParaRPr lang="en-US" sz="1800" dirty="0">
              <a:solidFill>
                <a:srgbClr val="CC0000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47411" y="216534"/>
            <a:ext cx="54126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7030A0"/>
                </a:solidFill>
                <a:latin typeface="Cutive" panose="020B0604020202020204" charset="0"/>
              </a:rPr>
              <a:t>Magistra</a:t>
            </a:r>
            <a:r>
              <a:rPr lang="en-US" sz="2400" dirty="0" smtClean="0">
                <a:solidFill>
                  <a:srgbClr val="7030A0"/>
                </a:solidFill>
                <a:latin typeface="Cutive" panose="020B0604020202020204" charset="0"/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  <a:latin typeface="Cutive" panose="020B0604020202020204" charset="0"/>
              </a:rPr>
              <a:t>docet</a:t>
            </a:r>
            <a:r>
              <a:rPr lang="en-US" sz="2400" dirty="0" smtClean="0">
                <a:solidFill>
                  <a:srgbClr val="7030A0"/>
                </a:solidFill>
                <a:latin typeface="Cutive" panose="020B0604020202020204" charset="0"/>
              </a:rPr>
              <a:t>... </a:t>
            </a:r>
          </a:p>
          <a:p>
            <a:pPr algn="r"/>
            <a:r>
              <a:rPr lang="en-US" sz="2400" dirty="0" err="1" smtClean="0">
                <a:solidFill>
                  <a:srgbClr val="7030A0"/>
                </a:solidFill>
                <a:latin typeface="Cutive" panose="020B0604020202020204" charset="0"/>
              </a:rPr>
              <a:t>discipuli</a:t>
            </a:r>
            <a:r>
              <a:rPr lang="en-US" sz="2400" dirty="0" smtClean="0">
                <a:solidFill>
                  <a:srgbClr val="7030A0"/>
                </a:solidFill>
                <a:latin typeface="Cutive" panose="020B0604020202020204" charset="0"/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  <a:latin typeface="Cutive" panose="020B0604020202020204" charset="0"/>
              </a:rPr>
              <a:t>discunt</a:t>
            </a:r>
            <a:endParaRPr lang="en-US" sz="2400" dirty="0">
              <a:solidFill>
                <a:srgbClr val="7030A0"/>
              </a:solidFill>
              <a:latin typeface="Cutive" panose="020B0604020202020204" charset="0"/>
            </a:endParaRPr>
          </a:p>
        </p:txBody>
      </p:sp>
      <p:pic>
        <p:nvPicPr>
          <p:cNvPr id="3" name="Picture 2" descr="Stick Figure Pen Hand · Free vector graphic on Pixabay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066" y="3309618"/>
            <a:ext cx="1687776" cy="13080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96038" y="4621799"/>
            <a:ext cx="1447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solidFill>
                  <a:srgbClr val="C00000"/>
                </a:solidFill>
                <a:latin typeface="Cutive" panose="020B0604020202020204" charset="0"/>
              </a:rPr>
              <a:t>pingimus</a:t>
            </a:r>
            <a:endParaRPr lang="en-US" sz="1800" dirty="0">
              <a:solidFill>
                <a:srgbClr val="C00000"/>
              </a:solidFill>
              <a:latin typeface="Cutive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19862</TotalTime>
  <Words>786</Words>
  <Application>Microsoft Office PowerPoint</Application>
  <PresentationFormat>On-screen Show (16:9)</PresentationFormat>
  <Paragraphs>214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Cutive</vt:lpstr>
      <vt:lpstr>Arial</vt:lpstr>
      <vt:lpstr>Simple Light</vt:lpstr>
      <vt:lpstr>A Special Thank You!</vt:lpstr>
      <vt:lpstr>PowerPoint Presentation</vt:lpstr>
      <vt:lpstr>Qualis tempestas est?</vt:lpstr>
      <vt:lpstr>Total Physical Response (TPR)</vt:lpstr>
      <vt:lpstr>Quid hodie est? hodie est...             Quis abest? adestne...?</vt:lpstr>
      <vt:lpstr>Quid hodie agis?</vt:lpstr>
      <vt:lpstr>Quid heri/superiore nocte egisti?</vt:lpstr>
      <vt:lpstr>Quid cras ages?</vt:lpstr>
      <vt:lpstr>Quid est in sacco?</vt:lpstr>
      <vt:lpstr>Duo vera et unum mendacium:</vt:lpstr>
      <vt:lpstr>Ubi est in mundo?</vt:lpstr>
      <vt:lpstr>Quid est clavis?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Green</dc:creator>
  <cp:lastModifiedBy>Laura Green</cp:lastModifiedBy>
  <cp:revision>45</cp:revision>
  <dcterms:modified xsi:type="dcterms:W3CDTF">2020-02-19T15:43:33Z</dcterms:modified>
</cp:coreProperties>
</file>